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6" r:id="rId1"/>
    <p:sldMasterId id="2147483750" r:id="rId2"/>
  </p:sldMasterIdLst>
  <p:notesMasterIdLst>
    <p:notesMasterId r:id="rId29"/>
  </p:notesMasterIdLst>
  <p:sldIdLst>
    <p:sldId id="259" r:id="rId3"/>
    <p:sldId id="260" r:id="rId4"/>
    <p:sldId id="297" r:id="rId5"/>
    <p:sldId id="444" r:id="rId6"/>
    <p:sldId id="298" r:id="rId7"/>
    <p:sldId id="299" r:id="rId8"/>
    <p:sldId id="421" r:id="rId9"/>
    <p:sldId id="454" r:id="rId10"/>
    <p:sldId id="455" r:id="rId11"/>
    <p:sldId id="453" r:id="rId12"/>
    <p:sldId id="422" r:id="rId13"/>
    <p:sldId id="447" r:id="rId14"/>
    <p:sldId id="449" r:id="rId15"/>
    <p:sldId id="429" r:id="rId16"/>
    <p:sldId id="425" r:id="rId17"/>
    <p:sldId id="434" r:id="rId18"/>
    <p:sldId id="435" r:id="rId19"/>
    <p:sldId id="436" r:id="rId20"/>
    <p:sldId id="437" r:id="rId21"/>
    <p:sldId id="439" r:id="rId22"/>
    <p:sldId id="440" r:id="rId23"/>
    <p:sldId id="441" r:id="rId24"/>
    <p:sldId id="426" r:id="rId25"/>
    <p:sldId id="456" r:id="rId26"/>
    <p:sldId id="433" r:id="rId27"/>
    <p:sldId id="42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8AF8"/>
    <a:srgbClr val="FF8F00"/>
    <a:srgbClr val="990000"/>
    <a:srgbClr val="B50040"/>
    <a:srgbClr val="F6EE86"/>
    <a:srgbClr val="95F399"/>
    <a:srgbClr val="8BD8ED"/>
    <a:srgbClr val="FF9FAA"/>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323C5C-7A75-F7F1-C1AB-C967711C7D1F}" v="302" dt="2021-05-27T20:37:41.319"/>
    <p1510:client id="{27405B6A-3658-A8EA-7DC2-13F45C07EB91}" v="2606" dt="2021-05-27T02:47:52.393"/>
    <p1510:client id="{596B9CA3-43A8-DD8E-CC85-5A306C9B541C}" v="1" dt="2021-05-27T03:09:40.182"/>
    <p1510:client id="{8229CFE7-B74B-7D5A-CEE6-F8541F0DE988}" v="1014" dt="2021-05-28T00:02:03.061"/>
    <p1510:client id="{C377D8FF-A222-8576-916D-17AF7FFA981E}" v="52" dt="2021-05-26T19:47:56.952"/>
    <p1510:client id="{D614CE5D-1C9D-4695-A720-DE6842D86087}" v="5" dt="2021-05-27T02:37:37.182"/>
    <p1510:client id="{D9A8E030-E6BD-D902-3216-E393C8426FE7}" v="1" dt="2021-05-27T02:34:58.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564A2E-B25C-437E-B463-DA95DE40D057}"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C36A061A-6A3D-4037-9842-965060737E9F}">
      <dgm:prSet phldrT="[Text]" custT="1"/>
      <dgm:spPr>
        <a:solidFill>
          <a:srgbClr val="FF9FAA"/>
        </a:solidFill>
      </dgm:spPr>
      <dgm:t>
        <a:bodyPr/>
        <a:lstStyle/>
        <a:p>
          <a:r>
            <a:rPr lang="en-US" sz="2000" b="1">
              <a:solidFill>
                <a:schemeClr val="tx1"/>
              </a:solidFill>
            </a:rPr>
            <a:t>NLP</a:t>
          </a:r>
        </a:p>
        <a:p>
          <a:pPr rtl="0"/>
          <a:r>
            <a:rPr lang="en-US" sz="1400">
              <a:solidFill>
                <a:schemeClr val="tx1"/>
              </a:solidFill>
              <a:latin typeface="Abadi"/>
            </a:rPr>
            <a:t>Google Search Trends, Investment News Sentiment Analysis </a:t>
          </a:r>
        </a:p>
      </dgm:t>
    </dgm:pt>
    <dgm:pt modelId="{C145D7D8-F81A-4003-B220-5A930170AC5D}" type="parTrans" cxnId="{D99FAB7C-B79D-45E0-B96C-54DCA86A9120}">
      <dgm:prSet/>
      <dgm:spPr/>
      <dgm:t>
        <a:bodyPr/>
        <a:lstStyle/>
        <a:p>
          <a:endParaRPr lang="en-US"/>
        </a:p>
      </dgm:t>
    </dgm:pt>
    <dgm:pt modelId="{11BBB3FD-D34D-446F-9130-CC6283590B39}" type="sibTrans" cxnId="{D99FAB7C-B79D-45E0-B96C-54DCA86A9120}">
      <dgm:prSet/>
      <dgm:spPr/>
      <dgm:t>
        <a:bodyPr/>
        <a:lstStyle/>
        <a:p>
          <a:endParaRPr lang="en-US"/>
        </a:p>
      </dgm:t>
    </dgm:pt>
    <dgm:pt modelId="{5D74DE39-C651-408A-BCB6-4E602C0062D4}">
      <dgm:prSet phldrT="[Text]" custT="1"/>
      <dgm:spPr>
        <a:solidFill>
          <a:srgbClr val="8BD8ED"/>
        </a:solidFill>
      </dgm:spPr>
      <dgm:t>
        <a:bodyPr/>
        <a:lstStyle/>
        <a:p>
          <a:pPr rtl="0"/>
          <a:r>
            <a:rPr lang="en-US" sz="2000" b="1">
              <a:solidFill>
                <a:schemeClr val="tx1"/>
              </a:solidFill>
              <a:latin typeface="Abadi"/>
            </a:rPr>
            <a:t>Time Series</a:t>
          </a:r>
          <a:r>
            <a:rPr lang="en-US" sz="2000" dirty="0">
              <a:solidFill>
                <a:schemeClr val="tx1"/>
              </a:solidFill>
              <a:latin typeface="Abadi"/>
            </a:rPr>
            <a:t> </a:t>
          </a:r>
        </a:p>
        <a:p>
          <a:r>
            <a:rPr lang="en-US" sz="1400">
              <a:solidFill>
                <a:schemeClr val="tx1"/>
              </a:solidFill>
              <a:latin typeface="Abadi"/>
            </a:rPr>
            <a:t>Trend, Seasonality</a:t>
          </a:r>
        </a:p>
      </dgm:t>
    </dgm:pt>
    <dgm:pt modelId="{E9127EAE-B6A5-464E-A951-C0340F9507E9}" type="parTrans" cxnId="{F7A42F39-9C29-4A10-A4F6-F2D7D11F2202}">
      <dgm:prSet/>
      <dgm:spPr/>
      <dgm:t>
        <a:bodyPr/>
        <a:lstStyle/>
        <a:p>
          <a:endParaRPr lang="en-US"/>
        </a:p>
      </dgm:t>
    </dgm:pt>
    <dgm:pt modelId="{A9CF6A7C-24A6-4258-8502-F1FB06A6E04E}" type="sibTrans" cxnId="{F7A42F39-9C29-4A10-A4F6-F2D7D11F2202}">
      <dgm:prSet/>
      <dgm:spPr/>
      <dgm:t>
        <a:bodyPr/>
        <a:lstStyle/>
        <a:p>
          <a:endParaRPr lang="en-US"/>
        </a:p>
      </dgm:t>
    </dgm:pt>
    <dgm:pt modelId="{5912EA9C-DEA2-47A7-B011-0AFC5F79CB0C}">
      <dgm:prSet phldrT="[Text]" custT="1"/>
      <dgm:spPr>
        <a:solidFill>
          <a:srgbClr val="F6EE86"/>
        </a:solidFill>
      </dgm:spPr>
      <dgm:t>
        <a:bodyPr/>
        <a:lstStyle/>
        <a:p>
          <a:r>
            <a:rPr lang="en-US" sz="1400" b="1">
              <a:solidFill>
                <a:schemeClr val="tx1"/>
              </a:solidFill>
              <a:latin typeface="Abadi"/>
            </a:rPr>
            <a:t>Technical Indicators</a:t>
          </a:r>
        </a:p>
        <a:p>
          <a:r>
            <a:rPr lang="en-US" sz="1200">
              <a:solidFill>
                <a:schemeClr val="tx1"/>
              </a:solidFill>
              <a:latin typeface="Abadi"/>
            </a:rPr>
            <a:t>Moving Average Convergence Divergence (MACD), Relative Strength Index (RSI)</a:t>
          </a:r>
        </a:p>
        <a:p>
          <a:endParaRPr lang="en-US" sz="1400"/>
        </a:p>
      </dgm:t>
    </dgm:pt>
    <dgm:pt modelId="{634E3967-42C8-48A9-9E51-25A7CEB267E7}" type="parTrans" cxnId="{56EDA944-C8DE-4A8D-AE13-041CC9BEAA20}">
      <dgm:prSet/>
      <dgm:spPr/>
      <dgm:t>
        <a:bodyPr/>
        <a:lstStyle/>
        <a:p>
          <a:endParaRPr lang="en-US"/>
        </a:p>
      </dgm:t>
    </dgm:pt>
    <dgm:pt modelId="{2E55794F-18CD-4CCE-B945-AD9063588EB2}" type="sibTrans" cxnId="{56EDA944-C8DE-4A8D-AE13-041CC9BEAA20}">
      <dgm:prSet/>
      <dgm:spPr/>
      <dgm:t>
        <a:bodyPr/>
        <a:lstStyle/>
        <a:p>
          <a:endParaRPr lang="en-US"/>
        </a:p>
      </dgm:t>
    </dgm:pt>
    <dgm:pt modelId="{739B24FE-0F26-49B9-BBCA-0ECA1DD9A7C9}">
      <dgm:prSet phldrT="[Text]" custT="1"/>
      <dgm:spPr>
        <a:solidFill>
          <a:srgbClr val="95F399"/>
        </a:solidFill>
      </dgm:spPr>
      <dgm:t>
        <a:bodyPr/>
        <a:lstStyle/>
        <a:p>
          <a:r>
            <a:rPr lang="en-US" sz="2000" b="1">
              <a:solidFill>
                <a:schemeClr val="tx1"/>
              </a:solidFill>
            </a:rPr>
            <a:t>Other</a:t>
          </a:r>
          <a:endParaRPr lang="en-US" sz="2000">
            <a:solidFill>
              <a:schemeClr val="tx1"/>
            </a:solidFill>
          </a:endParaRPr>
        </a:p>
        <a:p>
          <a:pPr rtl="0"/>
          <a:r>
            <a:rPr lang="en-US" sz="1400">
              <a:solidFill>
                <a:schemeClr val="tx1"/>
              </a:solidFill>
              <a:latin typeface="Abadi"/>
            </a:rPr>
            <a:t>Trading Volume, fundamentals, asset class type, Turbulence Index </a:t>
          </a:r>
        </a:p>
      </dgm:t>
    </dgm:pt>
    <dgm:pt modelId="{886EA167-B8F1-437B-BD5C-04F3C97527BE}" type="parTrans" cxnId="{079B3654-C738-43E2-A3B2-129F5FEC1938}">
      <dgm:prSet/>
      <dgm:spPr/>
      <dgm:t>
        <a:bodyPr/>
        <a:lstStyle/>
        <a:p>
          <a:endParaRPr lang="en-US"/>
        </a:p>
      </dgm:t>
    </dgm:pt>
    <dgm:pt modelId="{BAC35096-06DF-48D5-B0F2-6D490EFD15CE}" type="sibTrans" cxnId="{079B3654-C738-43E2-A3B2-129F5FEC1938}">
      <dgm:prSet/>
      <dgm:spPr/>
      <dgm:t>
        <a:bodyPr/>
        <a:lstStyle/>
        <a:p>
          <a:endParaRPr lang="en-US"/>
        </a:p>
      </dgm:t>
    </dgm:pt>
    <dgm:pt modelId="{63BB69D8-2011-4331-9D8E-A174DA12781C}" type="pres">
      <dgm:prSet presAssocID="{5F564A2E-B25C-437E-B463-DA95DE40D057}" presName="matrix" presStyleCnt="0">
        <dgm:presLayoutVars>
          <dgm:chMax val="1"/>
          <dgm:dir/>
          <dgm:resizeHandles val="exact"/>
        </dgm:presLayoutVars>
      </dgm:prSet>
      <dgm:spPr/>
    </dgm:pt>
    <dgm:pt modelId="{283C50E0-528B-4567-98ED-0FBC70B3BEAA}" type="pres">
      <dgm:prSet presAssocID="{5F564A2E-B25C-437E-B463-DA95DE40D057}" presName="diamond" presStyleLbl="bgShp" presStyleIdx="0" presStyleCnt="1" custLinFactNeighborX="-379" custLinFactNeighborY="284"/>
      <dgm:spPr/>
    </dgm:pt>
    <dgm:pt modelId="{AE0C0010-5A74-41B2-9890-9D06B2FB5391}" type="pres">
      <dgm:prSet presAssocID="{5F564A2E-B25C-437E-B463-DA95DE40D057}" presName="quad1" presStyleLbl="node1" presStyleIdx="0" presStyleCnt="4">
        <dgm:presLayoutVars>
          <dgm:chMax val="0"/>
          <dgm:chPref val="0"/>
          <dgm:bulletEnabled val="1"/>
        </dgm:presLayoutVars>
      </dgm:prSet>
      <dgm:spPr/>
    </dgm:pt>
    <dgm:pt modelId="{90DC5F09-2F90-4FF0-AE24-09D3058013AC}" type="pres">
      <dgm:prSet presAssocID="{5F564A2E-B25C-437E-B463-DA95DE40D057}" presName="quad2" presStyleLbl="node1" presStyleIdx="1" presStyleCnt="4">
        <dgm:presLayoutVars>
          <dgm:chMax val="0"/>
          <dgm:chPref val="0"/>
          <dgm:bulletEnabled val="1"/>
        </dgm:presLayoutVars>
      </dgm:prSet>
      <dgm:spPr/>
    </dgm:pt>
    <dgm:pt modelId="{AFA804B1-14CA-4FDC-884B-D0A4484C5E66}" type="pres">
      <dgm:prSet presAssocID="{5F564A2E-B25C-437E-B463-DA95DE40D057}" presName="quad3" presStyleLbl="node1" presStyleIdx="2" presStyleCnt="4">
        <dgm:presLayoutVars>
          <dgm:chMax val="0"/>
          <dgm:chPref val="0"/>
          <dgm:bulletEnabled val="1"/>
        </dgm:presLayoutVars>
      </dgm:prSet>
      <dgm:spPr/>
    </dgm:pt>
    <dgm:pt modelId="{0637F4C8-7E36-4771-B8CD-9E087AF5BBA6}" type="pres">
      <dgm:prSet presAssocID="{5F564A2E-B25C-437E-B463-DA95DE40D057}" presName="quad4" presStyleLbl="node1" presStyleIdx="3" presStyleCnt="4">
        <dgm:presLayoutVars>
          <dgm:chMax val="0"/>
          <dgm:chPref val="0"/>
          <dgm:bulletEnabled val="1"/>
        </dgm:presLayoutVars>
      </dgm:prSet>
      <dgm:spPr/>
    </dgm:pt>
  </dgm:ptLst>
  <dgm:cxnLst>
    <dgm:cxn modelId="{44083B0C-59E2-4851-8500-FA10A30C7E9A}" type="presOf" srcId="{C36A061A-6A3D-4037-9842-965060737E9F}" destId="{AE0C0010-5A74-41B2-9890-9D06B2FB5391}" srcOrd="0" destOrd="0" presId="urn:microsoft.com/office/officeart/2005/8/layout/matrix3"/>
    <dgm:cxn modelId="{70268437-F955-4BF1-A71E-AF0C1642E891}" type="presOf" srcId="{739B24FE-0F26-49B9-BBCA-0ECA1DD9A7C9}" destId="{0637F4C8-7E36-4771-B8CD-9E087AF5BBA6}" srcOrd="0" destOrd="0" presId="urn:microsoft.com/office/officeart/2005/8/layout/matrix3"/>
    <dgm:cxn modelId="{F7A42F39-9C29-4A10-A4F6-F2D7D11F2202}" srcId="{5F564A2E-B25C-437E-B463-DA95DE40D057}" destId="{5D74DE39-C651-408A-BCB6-4E602C0062D4}" srcOrd="1" destOrd="0" parTransId="{E9127EAE-B6A5-464E-A951-C0340F9507E9}" sibTransId="{A9CF6A7C-24A6-4258-8502-F1FB06A6E04E}"/>
    <dgm:cxn modelId="{56EDA944-C8DE-4A8D-AE13-041CC9BEAA20}" srcId="{5F564A2E-B25C-437E-B463-DA95DE40D057}" destId="{5912EA9C-DEA2-47A7-B011-0AFC5F79CB0C}" srcOrd="2" destOrd="0" parTransId="{634E3967-42C8-48A9-9E51-25A7CEB267E7}" sibTransId="{2E55794F-18CD-4CCE-B945-AD9063588EB2}"/>
    <dgm:cxn modelId="{5FA04F4D-1580-4DA6-B064-43BCB62BB28B}" type="presOf" srcId="{5D74DE39-C651-408A-BCB6-4E602C0062D4}" destId="{90DC5F09-2F90-4FF0-AE24-09D3058013AC}" srcOrd="0" destOrd="0" presId="urn:microsoft.com/office/officeart/2005/8/layout/matrix3"/>
    <dgm:cxn modelId="{079B3654-C738-43E2-A3B2-129F5FEC1938}" srcId="{5F564A2E-B25C-437E-B463-DA95DE40D057}" destId="{739B24FE-0F26-49B9-BBCA-0ECA1DD9A7C9}" srcOrd="3" destOrd="0" parTransId="{886EA167-B8F1-437B-BD5C-04F3C97527BE}" sibTransId="{BAC35096-06DF-48D5-B0F2-6D490EFD15CE}"/>
    <dgm:cxn modelId="{D99FAB7C-B79D-45E0-B96C-54DCA86A9120}" srcId="{5F564A2E-B25C-437E-B463-DA95DE40D057}" destId="{C36A061A-6A3D-4037-9842-965060737E9F}" srcOrd="0" destOrd="0" parTransId="{C145D7D8-F81A-4003-B220-5A930170AC5D}" sibTransId="{11BBB3FD-D34D-446F-9130-CC6283590B39}"/>
    <dgm:cxn modelId="{CBF52AA4-D557-4C7C-89FD-D595AE9C9E1D}" type="presOf" srcId="{5912EA9C-DEA2-47A7-B011-0AFC5F79CB0C}" destId="{AFA804B1-14CA-4FDC-884B-D0A4484C5E66}" srcOrd="0" destOrd="0" presId="urn:microsoft.com/office/officeart/2005/8/layout/matrix3"/>
    <dgm:cxn modelId="{79DE2DED-4509-48BF-9526-39C5A0859CBB}" type="presOf" srcId="{5F564A2E-B25C-437E-B463-DA95DE40D057}" destId="{63BB69D8-2011-4331-9D8E-A174DA12781C}" srcOrd="0" destOrd="0" presId="urn:microsoft.com/office/officeart/2005/8/layout/matrix3"/>
    <dgm:cxn modelId="{64B91EE2-05B1-4843-8C69-EA4F9C455F88}" type="presParOf" srcId="{63BB69D8-2011-4331-9D8E-A174DA12781C}" destId="{283C50E0-528B-4567-98ED-0FBC70B3BEAA}" srcOrd="0" destOrd="0" presId="urn:microsoft.com/office/officeart/2005/8/layout/matrix3"/>
    <dgm:cxn modelId="{0E676EA0-02F9-49C5-AD7A-1DCDF2D40EBB}" type="presParOf" srcId="{63BB69D8-2011-4331-9D8E-A174DA12781C}" destId="{AE0C0010-5A74-41B2-9890-9D06B2FB5391}" srcOrd="1" destOrd="0" presId="urn:microsoft.com/office/officeart/2005/8/layout/matrix3"/>
    <dgm:cxn modelId="{538555D2-96F4-410F-AEC5-58DC97C3AF52}" type="presParOf" srcId="{63BB69D8-2011-4331-9D8E-A174DA12781C}" destId="{90DC5F09-2F90-4FF0-AE24-09D3058013AC}" srcOrd="2" destOrd="0" presId="urn:microsoft.com/office/officeart/2005/8/layout/matrix3"/>
    <dgm:cxn modelId="{F8672AA9-F0D3-4513-BE6C-E3D1FFD26D6A}" type="presParOf" srcId="{63BB69D8-2011-4331-9D8E-A174DA12781C}" destId="{AFA804B1-14CA-4FDC-884B-D0A4484C5E66}" srcOrd="3" destOrd="0" presId="urn:microsoft.com/office/officeart/2005/8/layout/matrix3"/>
    <dgm:cxn modelId="{88FE789F-251D-4846-8D6F-6B73A145FA11}" type="presParOf" srcId="{63BB69D8-2011-4331-9D8E-A174DA12781C}" destId="{0637F4C8-7E36-4771-B8CD-9E087AF5BBA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C50E0-528B-4567-98ED-0FBC70B3BEAA}">
      <dsp:nvSpPr>
        <dsp:cNvPr id="0" name=""/>
        <dsp:cNvSpPr/>
      </dsp:nvSpPr>
      <dsp:spPr>
        <a:xfrm>
          <a:off x="906254" y="0"/>
          <a:ext cx="4265641" cy="4265641"/>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C0010-5A74-41B2-9890-9D06B2FB5391}">
      <dsp:nvSpPr>
        <dsp:cNvPr id="0" name=""/>
        <dsp:cNvSpPr/>
      </dsp:nvSpPr>
      <dsp:spPr>
        <a:xfrm>
          <a:off x="1327656" y="405235"/>
          <a:ext cx="1663599" cy="1663599"/>
        </a:xfrm>
        <a:prstGeom prst="roundRect">
          <a:avLst/>
        </a:prstGeom>
        <a:solidFill>
          <a:srgbClr val="FF9FAA"/>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rPr>
            <a:t>NLP</a:t>
          </a:r>
        </a:p>
        <a:p>
          <a:pPr marL="0" lvl="0" indent="0" algn="ctr" defTabSz="889000" rtl="0">
            <a:lnSpc>
              <a:spcPct val="90000"/>
            </a:lnSpc>
            <a:spcBef>
              <a:spcPct val="0"/>
            </a:spcBef>
            <a:spcAft>
              <a:spcPct val="35000"/>
            </a:spcAft>
            <a:buNone/>
          </a:pPr>
          <a:r>
            <a:rPr lang="en-US" sz="1400" kern="1200">
              <a:solidFill>
                <a:schemeClr val="tx1"/>
              </a:solidFill>
              <a:latin typeface="Abadi"/>
            </a:rPr>
            <a:t>Google Search Trends, Investment News Sentiment Analysis </a:t>
          </a:r>
        </a:p>
      </dsp:txBody>
      <dsp:txXfrm>
        <a:off x="1408866" y="486445"/>
        <a:ext cx="1501179" cy="1501179"/>
      </dsp:txXfrm>
    </dsp:sp>
    <dsp:sp modelId="{90DC5F09-2F90-4FF0-AE24-09D3058013AC}">
      <dsp:nvSpPr>
        <dsp:cNvPr id="0" name=""/>
        <dsp:cNvSpPr/>
      </dsp:nvSpPr>
      <dsp:spPr>
        <a:xfrm>
          <a:off x="3119226" y="405235"/>
          <a:ext cx="1663599" cy="1663599"/>
        </a:xfrm>
        <a:prstGeom prst="roundRect">
          <a:avLst/>
        </a:prstGeom>
        <a:solidFill>
          <a:srgbClr val="8BD8ED"/>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a:solidFill>
                <a:schemeClr val="tx1"/>
              </a:solidFill>
              <a:latin typeface="Abadi"/>
            </a:rPr>
            <a:t>Time Series</a:t>
          </a:r>
          <a:r>
            <a:rPr lang="en-US" sz="2000" kern="1200" dirty="0">
              <a:solidFill>
                <a:schemeClr val="tx1"/>
              </a:solidFill>
              <a:latin typeface="Abadi"/>
            </a:rPr>
            <a:t> </a:t>
          </a:r>
        </a:p>
        <a:p>
          <a:pPr marL="0" lvl="0" indent="0" algn="ctr" defTabSz="889000">
            <a:lnSpc>
              <a:spcPct val="90000"/>
            </a:lnSpc>
            <a:spcBef>
              <a:spcPct val="0"/>
            </a:spcBef>
            <a:spcAft>
              <a:spcPct val="35000"/>
            </a:spcAft>
            <a:buNone/>
          </a:pPr>
          <a:r>
            <a:rPr lang="en-US" sz="1400" kern="1200">
              <a:solidFill>
                <a:schemeClr val="tx1"/>
              </a:solidFill>
              <a:latin typeface="Abadi"/>
            </a:rPr>
            <a:t>Trend, Seasonality</a:t>
          </a:r>
        </a:p>
      </dsp:txBody>
      <dsp:txXfrm>
        <a:off x="3200436" y="486445"/>
        <a:ext cx="1501179" cy="1501179"/>
      </dsp:txXfrm>
    </dsp:sp>
    <dsp:sp modelId="{AFA804B1-14CA-4FDC-884B-D0A4484C5E66}">
      <dsp:nvSpPr>
        <dsp:cNvPr id="0" name=""/>
        <dsp:cNvSpPr/>
      </dsp:nvSpPr>
      <dsp:spPr>
        <a:xfrm>
          <a:off x="1327656" y="2196805"/>
          <a:ext cx="1663599" cy="1663599"/>
        </a:xfrm>
        <a:prstGeom prst="roundRect">
          <a:avLst/>
        </a:prstGeom>
        <a:solidFill>
          <a:srgbClr val="F6EE8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tx1"/>
              </a:solidFill>
              <a:latin typeface="Abadi"/>
            </a:rPr>
            <a:t>Technical Indicators</a:t>
          </a:r>
        </a:p>
        <a:p>
          <a:pPr marL="0" lvl="0" indent="0" algn="ctr" defTabSz="622300">
            <a:lnSpc>
              <a:spcPct val="90000"/>
            </a:lnSpc>
            <a:spcBef>
              <a:spcPct val="0"/>
            </a:spcBef>
            <a:spcAft>
              <a:spcPct val="35000"/>
            </a:spcAft>
            <a:buNone/>
          </a:pPr>
          <a:r>
            <a:rPr lang="en-US" sz="1200" kern="1200">
              <a:solidFill>
                <a:schemeClr val="tx1"/>
              </a:solidFill>
              <a:latin typeface="Abadi"/>
            </a:rPr>
            <a:t>Moving Average Convergence Divergence (MACD), Relative Strength Index (RSI)</a:t>
          </a:r>
        </a:p>
        <a:p>
          <a:pPr marL="0" lvl="0" indent="0" algn="ctr" defTabSz="622300">
            <a:lnSpc>
              <a:spcPct val="90000"/>
            </a:lnSpc>
            <a:spcBef>
              <a:spcPct val="0"/>
            </a:spcBef>
            <a:spcAft>
              <a:spcPct val="35000"/>
            </a:spcAft>
            <a:buNone/>
          </a:pPr>
          <a:endParaRPr lang="en-US" sz="1400" kern="1200"/>
        </a:p>
      </dsp:txBody>
      <dsp:txXfrm>
        <a:off x="1408866" y="2278015"/>
        <a:ext cx="1501179" cy="1501179"/>
      </dsp:txXfrm>
    </dsp:sp>
    <dsp:sp modelId="{0637F4C8-7E36-4771-B8CD-9E087AF5BBA6}">
      <dsp:nvSpPr>
        <dsp:cNvPr id="0" name=""/>
        <dsp:cNvSpPr/>
      </dsp:nvSpPr>
      <dsp:spPr>
        <a:xfrm>
          <a:off x="3119226" y="2196805"/>
          <a:ext cx="1663599" cy="1663599"/>
        </a:xfrm>
        <a:prstGeom prst="roundRect">
          <a:avLst/>
        </a:prstGeom>
        <a:solidFill>
          <a:srgbClr val="95F39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rPr>
            <a:t>Other</a:t>
          </a:r>
          <a:endParaRPr lang="en-US" sz="2000" kern="1200">
            <a:solidFill>
              <a:schemeClr val="tx1"/>
            </a:solidFill>
          </a:endParaRPr>
        </a:p>
        <a:p>
          <a:pPr marL="0" lvl="0" indent="0" algn="ctr" defTabSz="889000" rtl="0">
            <a:lnSpc>
              <a:spcPct val="90000"/>
            </a:lnSpc>
            <a:spcBef>
              <a:spcPct val="0"/>
            </a:spcBef>
            <a:spcAft>
              <a:spcPct val="35000"/>
            </a:spcAft>
            <a:buNone/>
          </a:pPr>
          <a:r>
            <a:rPr lang="en-US" sz="1400" kern="1200">
              <a:solidFill>
                <a:schemeClr val="tx1"/>
              </a:solidFill>
              <a:latin typeface="Abadi"/>
            </a:rPr>
            <a:t>Trading Volume, fundamentals, asset class type, Turbulence Index </a:t>
          </a:r>
        </a:p>
      </dsp:txBody>
      <dsp:txXfrm>
        <a:off x="3200436" y="2278015"/>
        <a:ext cx="1501179" cy="1501179"/>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8FCFF-5AE0-4D0D-AC4A-D042531F5199}" type="datetimeFigureOut">
              <a:rPr lang="en-US" smtClean="0"/>
              <a:t>5/28/21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060895-2592-4A83-B968-F03D1CE22AC7}" type="slidenum">
              <a:rPr lang="en-US" smtClean="0"/>
              <a:t>‹#›</a:t>
            </a:fld>
            <a:endParaRPr lang="en-US"/>
          </a:p>
        </p:txBody>
      </p:sp>
    </p:spTree>
    <p:extLst>
      <p:ext uri="{BB962C8B-B14F-4D97-AF65-F5344CB8AC3E}">
        <p14:creationId xmlns:p14="http://schemas.microsoft.com/office/powerpoint/2010/main" val="2188999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060895-2592-4A83-B968-F03D1CE22AC7}" type="slidenum">
              <a:rPr lang="en-US" smtClean="0"/>
              <a:t>3</a:t>
            </a:fld>
            <a:endParaRPr lang="en-US"/>
          </a:p>
        </p:txBody>
      </p:sp>
    </p:spTree>
    <p:extLst>
      <p:ext uri="{BB962C8B-B14F-4D97-AF65-F5344CB8AC3E}">
        <p14:creationId xmlns:p14="http://schemas.microsoft.com/office/powerpoint/2010/main" val="247519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060895-2592-4A83-B968-F03D1CE22AC7}" type="slidenum">
              <a:rPr lang="en-US" smtClean="0"/>
              <a:t>6</a:t>
            </a:fld>
            <a:endParaRPr lang="en-US"/>
          </a:p>
        </p:txBody>
      </p:sp>
    </p:spTree>
    <p:extLst>
      <p:ext uri="{BB962C8B-B14F-4D97-AF65-F5344CB8AC3E}">
        <p14:creationId xmlns:p14="http://schemas.microsoft.com/office/powerpoint/2010/main" val="261634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Overall, this Reinforcement Learning model beats the market with higher return than the cumulative Dow Jones index data. Higher return leads to higher. I used different asset compare what Aamer using.  My model will be more dynamics than Aamer RL model just because I'm adding </a:t>
            </a:r>
            <a:r>
              <a:rPr lang="en-US" err="1"/>
              <a:t>turbulance</a:t>
            </a:r>
            <a:r>
              <a:rPr lang="en-US"/>
              <a:t> of Financial Crisi 2007-2008. </a:t>
            </a:r>
          </a:p>
        </p:txBody>
      </p:sp>
      <p:sp>
        <p:nvSpPr>
          <p:cNvPr id="4" name="Slide Number Placeholder 3"/>
          <p:cNvSpPr>
            <a:spLocks noGrp="1"/>
          </p:cNvSpPr>
          <p:nvPr>
            <p:ph type="sldNum" sz="quarter" idx="5"/>
          </p:nvPr>
        </p:nvSpPr>
        <p:spPr/>
        <p:txBody>
          <a:bodyPr/>
          <a:lstStyle/>
          <a:p>
            <a:fld id="{AC060895-2592-4A83-B968-F03D1CE22AC7}" type="slidenum">
              <a:rPr lang="en-US" smtClean="0"/>
              <a:t>18</a:t>
            </a:fld>
            <a:endParaRPr lang="en-US"/>
          </a:p>
        </p:txBody>
      </p:sp>
    </p:spTree>
    <p:extLst>
      <p:ext uri="{BB962C8B-B14F-4D97-AF65-F5344CB8AC3E}">
        <p14:creationId xmlns:p14="http://schemas.microsoft.com/office/powerpoint/2010/main" val="3469079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Sharpe ratio less than 1 but close to 1, meaning the Expected Return Value of the excess of asset return over benchmark return is higher respectively to a given annual volatility. Rolling volatility in 6-month period has a jump then drop in the beginning of Covid lockdown period. The same as the Max Drawdown, there are a tremendous drop at the same period. </a:t>
            </a:r>
          </a:p>
          <a:p>
            <a:endParaRPr lang="en-US">
              <a:cs typeface="Calibri"/>
            </a:endParaRPr>
          </a:p>
        </p:txBody>
      </p:sp>
      <p:sp>
        <p:nvSpPr>
          <p:cNvPr id="4" name="Slide Number Placeholder 3"/>
          <p:cNvSpPr>
            <a:spLocks noGrp="1"/>
          </p:cNvSpPr>
          <p:nvPr>
            <p:ph type="sldNum" sz="quarter" idx="5"/>
          </p:nvPr>
        </p:nvSpPr>
        <p:spPr/>
        <p:txBody>
          <a:bodyPr/>
          <a:lstStyle/>
          <a:p>
            <a:fld id="{AC060895-2592-4A83-B968-F03D1CE22AC7}" type="slidenum">
              <a:rPr lang="en-US" smtClean="0"/>
              <a:t>19</a:t>
            </a:fld>
            <a:endParaRPr lang="en-US"/>
          </a:p>
        </p:txBody>
      </p:sp>
    </p:spTree>
    <p:extLst>
      <p:ext uri="{BB962C8B-B14F-4D97-AF65-F5344CB8AC3E}">
        <p14:creationId xmlns:p14="http://schemas.microsoft.com/office/powerpoint/2010/main" val="332473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C060895-2592-4A83-B968-F03D1CE22AC7}" type="slidenum">
              <a:rPr lang="en-US" smtClean="0"/>
              <a:t>20</a:t>
            </a:fld>
            <a:endParaRPr lang="en-US"/>
          </a:p>
        </p:txBody>
      </p:sp>
    </p:spTree>
    <p:extLst>
      <p:ext uri="{BB962C8B-B14F-4D97-AF65-F5344CB8AC3E}">
        <p14:creationId xmlns:p14="http://schemas.microsoft.com/office/powerpoint/2010/main" val="3940826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a:xfrm>
            <a:off x="8218426" y="6446838"/>
            <a:ext cx="2584850" cy="365125"/>
          </a:xfrm>
          <a:prstGeom prst="rect">
            <a:avLst/>
          </a:prstGeom>
        </p:spPr>
        <p:txBody>
          <a:bodyPr/>
          <a:lstStyle/>
          <a:p>
            <a:fld id="{E87A991D-53C5-4E48-BA63-DE0459B19AD3}" type="datetime1">
              <a:rPr lang="en-US" smtClean="0"/>
              <a:t>5/28/21</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a:xfrm>
            <a:off x="1097279" y="6446838"/>
            <a:ext cx="6818262"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01422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a:xfrm>
            <a:off x="8218426" y="6446838"/>
            <a:ext cx="2584850" cy="365125"/>
          </a:xfrm>
          <a:prstGeom prst="rect">
            <a:avLst/>
          </a:prstGeom>
        </p:spPr>
        <p:txBody>
          <a:bodyPr/>
          <a:lstStyle/>
          <a:p>
            <a:fld id="{852DA992-6461-4786-B0F9-774BC9B8535F}" type="datetime1">
              <a:rPr lang="en-US" smtClean="0"/>
              <a:t>5/28/21</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a:xfrm>
            <a:off x="1097279" y="6446838"/>
            <a:ext cx="6818262"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a:xfrm>
            <a:off x="8218426" y="6446838"/>
            <a:ext cx="2584850" cy="365125"/>
          </a:xfrm>
          <a:prstGeom prst="rect">
            <a:avLst/>
          </a:prstGeom>
        </p:spPr>
        <p:txBody>
          <a:bodyPr/>
          <a:lstStyle/>
          <a:p>
            <a:fld id="{92DBFC64-A780-4F74-88C4-7E7A73235546}" type="datetime1">
              <a:rPr lang="en-US" smtClean="0"/>
              <a:t>5/28/21</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a:xfrm>
            <a:off x="1097279" y="6446838"/>
            <a:ext cx="6818262"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BC2910A-D751-4DC3-B2A4-55CB14EB1A9F}" type="datetime1">
              <a:rPr lang="en-US" smtClean="0"/>
              <a:t>5/28/21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73478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F43810-9FF9-4A93-B72C-495A8B18B2E1}" type="datetime1">
              <a:rPr lang="en-US" smtClean="0"/>
              <a:t>5/28/21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5237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A9FF60-7B51-43CE-875B-DA3172E11CBB}" type="datetime1">
              <a:rPr lang="en-US" smtClean="0"/>
              <a:t>5/28/21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72607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3208ED-AE80-4B20-B3D7-7970E49E6BB8}" type="datetime1">
              <a:rPr lang="en-US" smtClean="0"/>
              <a:t>5/28/21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61768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4BEF02-1D0B-4C8C-9FAA-3D907FDE7D6C}" type="datetime1">
              <a:rPr lang="en-US" smtClean="0"/>
              <a:t>5/28/21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28153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283009-6644-465C-8849-B468131C9CC8}" type="datetime1">
              <a:rPr lang="en-US" smtClean="0"/>
              <a:t>5/28/21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27380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AD84BE-182C-4D37-8C24-44C90C99F6C2}" type="datetime1">
              <a:rPr lang="en-US" smtClean="0"/>
              <a:t>5/28/21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44730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9C6BB7-0604-470C-9031-86121DAB385D}" type="datetime1">
              <a:rPr lang="en-US" smtClean="0"/>
              <a:t>5/28/21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87256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a:xfrm>
            <a:off x="8218426" y="6446838"/>
            <a:ext cx="2584850" cy="365125"/>
          </a:xfrm>
          <a:prstGeom prst="rect">
            <a:avLst/>
          </a:prstGeom>
        </p:spPr>
        <p:txBody>
          <a:bodyPr/>
          <a:lstStyle/>
          <a:p>
            <a:fld id="{5C5D39D0-0749-4DC8-8CCA-C500D824DADC}" type="datetime1">
              <a:rPr lang="en-US" smtClean="0"/>
              <a:t>5/28/21</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a:xfrm>
            <a:off x="1097279" y="6446838"/>
            <a:ext cx="6818262"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8331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F02CF5-A10E-45E1-9F1D-224CFD4117DD}" type="datetime1">
              <a:rPr lang="en-US" smtClean="0"/>
              <a:t>5/28/21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6848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760833-AF36-46F9-90B0-7660AA495833}" type="datetime1">
              <a:rPr lang="en-US" smtClean="0"/>
              <a:t>5/28/21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45161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0A1EB-9ECD-41E8-A73F-E269933AC69E}" type="datetime1">
              <a:rPr lang="en-US" smtClean="0"/>
              <a:t>5/28/21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614415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7734864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0921982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a:xfrm>
            <a:off x="8218426" y="6446838"/>
            <a:ext cx="2584850" cy="365125"/>
          </a:xfrm>
          <a:prstGeom prst="rect">
            <a:avLst/>
          </a:prstGeom>
        </p:spPr>
        <p:txBody>
          <a:bodyPr/>
          <a:lstStyle/>
          <a:p>
            <a:fld id="{DCE448BD-6962-42AD-8740-850D6D162E53}" type="datetime1">
              <a:rPr lang="en-US" smtClean="0"/>
              <a:t>5/28/21</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92670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a:xfrm>
            <a:off x="8218426" y="6446838"/>
            <a:ext cx="2584850" cy="365125"/>
          </a:xfrm>
          <a:prstGeom prst="rect">
            <a:avLst/>
          </a:prstGeom>
        </p:spPr>
        <p:txBody>
          <a:bodyPr/>
          <a:lstStyle/>
          <a:p>
            <a:fld id="{30B01C7D-0106-461E-BDFA-BB20EAE079FD}" type="datetime1">
              <a:rPr lang="en-US" smtClean="0"/>
              <a:t>5/28/21</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a:xfrm>
            <a:off x="1097279" y="6446838"/>
            <a:ext cx="6818262"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04162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a:xfrm>
            <a:off x="8218426" y="6446838"/>
            <a:ext cx="2584850" cy="365125"/>
          </a:xfrm>
          <a:prstGeom prst="rect">
            <a:avLst/>
          </a:prstGeom>
        </p:spPr>
        <p:txBody>
          <a:bodyPr/>
          <a:lstStyle/>
          <a:p>
            <a:fld id="{E74B9811-438A-4FD5-8047-D77EDED5AE00}" type="datetime1">
              <a:rPr lang="en-US" smtClean="0"/>
              <a:t>5/28/21</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a:xfrm>
            <a:off x="1097279" y="6446838"/>
            <a:ext cx="6818262"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56663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a:xfrm>
            <a:off x="8218426" y="6446838"/>
            <a:ext cx="2584850" cy="365125"/>
          </a:xfrm>
          <a:prstGeom prst="rect">
            <a:avLst/>
          </a:prstGeom>
        </p:spPr>
        <p:txBody>
          <a:bodyPr/>
          <a:lstStyle/>
          <a:p>
            <a:fld id="{42167741-5AA5-4311-A609-D705B440EEA0}" type="datetime1">
              <a:rPr lang="en-US" smtClean="0"/>
              <a:t>5/28/21</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a:prstGeom prst="rect">
            <a:avLst/>
          </a:prstGeom>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6819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a:xfrm>
            <a:off x="8218426" y="6446838"/>
            <a:ext cx="2584850" cy="365125"/>
          </a:xfrm>
          <a:prstGeom prst="rect">
            <a:avLst/>
          </a:prstGeom>
        </p:spPr>
        <p:txBody>
          <a:bodyPr/>
          <a:lstStyle/>
          <a:p>
            <a:fld id="{43B37AB4-6CD2-4A2D-8E14-9DBC3F612122}" type="datetime1">
              <a:rPr lang="en-US" smtClean="0"/>
              <a:t>5/28/21</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a:xfrm>
            <a:off x="1097279" y="6446838"/>
            <a:ext cx="6818262"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11860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a:prstGeom prst="rect">
            <a:avLst/>
          </a:prstGeom>
        </p:spPr>
        <p:txBody>
          <a:bodyPr/>
          <a:lstStyle>
            <a:lvl1pPr algn="l">
              <a:defRPr/>
            </a:lvl1pPr>
          </a:lstStyle>
          <a:p>
            <a:fld id="{864827FB-3D7F-4B64-9E72-F579A3473060}" type="datetime1">
              <a:rPr lang="en-US" smtClean="0"/>
              <a:t>5/28/21</a:t>
            </a:fld>
            <a:endParaRPr lang="en-US"/>
          </a:p>
        </p:txBody>
      </p:sp>
      <p:sp>
        <p:nvSpPr>
          <p:cNvPr id="6" name="Footer Placeholder 5"/>
          <p:cNvSpPr>
            <a:spLocks noGrp="1"/>
          </p:cNvSpPr>
          <p:nvPr>
            <p:ph type="ftr" sz="quarter" idx="11"/>
          </p:nvPr>
        </p:nvSpPr>
        <p:spPr>
          <a:xfrm>
            <a:off x="5458983" y="6446520"/>
            <a:ext cx="5334019"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18426" y="6446838"/>
            <a:ext cx="2584850" cy="365125"/>
          </a:xfrm>
          <a:prstGeom prst="rect">
            <a:avLst/>
          </a:prstGeom>
        </p:spPr>
        <p:txBody>
          <a:bodyPr/>
          <a:lstStyle>
            <a:lvl1pPr>
              <a:defRPr/>
            </a:lvl1pPr>
          </a:lstStyle>
          <a:p>
            <a:fld id="{8ACA24C6-1B3C-4A19-ADFD-DB6988BBD8A5}" type="datetime1">
              <a:rPr lang="en-US" smtClean="0"/>
              <a:t>5/28/21</a:t>
            </a:fld>
            <a:endParaRPr lang="en-US"/>
          </a:p>
        </p:txBody>
      </p:sp>
      <p:sp>
        <p:nvSpPr>
          <p:cNvPr id="6" name="Footer Placeholder 5"/>
          <p:cNvSpPr>
            <a:spLocks noGrp="1"/>
          </p:cNvSpPr>
          <p:nvPr>
            <p:ph type="ftr" sz="quarter" idx="11"/>
          </p:nvPr>
        </p:nvSpPr>
        <p:spPr>
          <a:xfrm>
            <a:off x="1097279" y="6446838"/>
            <a:ext cx="6818262"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97280" y="6388834"/>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pic>
        <p:nvPicPr>
          <p:cNvPr id="11" name="Picture 10">
            <a:extLst>
              <a:ext uri="{FF2B5EF4-FFF2-40B4-BE49-F238E27FC236}">
                <a16:creationId xmlns:a16="http://schemas.microsoft.com/office/drawing/2014/main" id="{7BC125B4-9237-4A2C-B717-2765EEBA183E}"/>
              </a:ext>
            </a:extLst>
          </p:cNvPr>
          <p:cNvPicPr>
            <a:picLocks noChangeAspect="1"/>
          </p:cNvPicPr>
          <p:nvPr userDrawn="1"/>
        </p:nvPicPr>
        <p:blipFill>
          <a:blip r:embed="rId13"/>
          <a:stretch>
            <a:fillRect/>
          </a:stretch>
        </p:blipFill>
        <p:spPr>
          <a:xfrm>
            <a:off x="0" y="6239933"/>
            <a:ext cx="12192000" cy="618067"/>
          </a:xfrm>
          <a:prstGeom prst="rect">
            <a:avLst/>
          </a:prstGeom>
        </p:spPr>
      </p:pic>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33" r:id="rId1"/>
    <p:sldLayoutId id="2147483748" r:id="rId2"/>
    <p:sldLayoutId id="2147483749" r:id="rId3"/>
    <p:sldLayoutId id="2147483747" r:id="rId4"/>
    <p:sldLayoutId id="2147483743" r:id="rId5"/>
    <p:sldLayoutId id="2147483738" r:id="rId6"/>
    <p:sldLayoutId id="2147483732"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BF6EE-170F-4B3F-9574-4D06106DEFF3}" type="datetime1">
              <a:rPr lang="en-US" smtClean="0"/>
              <a:t>5/28/21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64073772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tiff"/><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text, person, outdoor, person&#10;&#10;Description automatically generated">
            <a:extLst>
              <a:ext uri="{FF2B5EF4-FFF2-40B4-BE49-F238E27FC236}">
                <a16:creationId xmlns:a16="http://schemas.microsoft.com/office/drawing/2014/main" id="{C1F05682-F3F8-4332-9A39-62EB5C47D997}"/>
              </a:ext>
            </a:extLst>
          </p:cNvPr>
          <p:cNvPicPr>
            <a:picLocks noChangeAspect="1"/>
          </p:cNvPicPr>
          <p:nvPr/>
        </p:nvPicPr>
        <p:blipFill rotWithShape="1">
          <a:blip r:embed="rId2"/>
          <a:srcRect l="956" r="10155"/>
          <a:stretch/>
        </p:blipFill>
        <p:spPr>
          <a:xfrm>
            <a:off x="-37727" y="1191"/>
            <a:ext cx="12191980" cy="7563960"/>
          </a:xfrm>
          <a:prstGeom prst="rect">
            <a:avLst/>
          </a:prstGeom>
        </p:spPr>
      </p:pic>
      <p:sp>
        <p:nvSpPr>
          <p:cNvPr id="1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E4FF42C-9163-4DFE-816F-4DF6004BE652}"/>
              </a:ext>
            </a:extLst>
          </p:cNvPr>
          <p:cNvSpPr txBox="1"/>
          <p:nvPr/>
        </p:nvSpPr>
        <p:spPr>
          <a:xfrm>
            <a:off x="7871036" y="2561347"/>
            <a:ext cx="4154599" cy="4677400"/>
          </a:xfrm>
          <a:prstGeom prst="ellipse">
            <a:avLst/>
          </a:prstGeom>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badi"/>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a:ea typeface="+mn-ea"/>
                <a:cs typeface="+mn-cs"/>
              </a:rPr>
              <a:t>Short term Stock Selection and Asset Management</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a:ea typeface="+mn-ea"/>
                <a:cs typeface="Calibri Light"/>
              </a:rPr>
              <a:t>Team:</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Abadi"/>
                <a:ea typeface="+mn-ea"/>
                <a:cs typeface="Calibri Light"/>
              </a:rPr>
              <a:t>Aamer Hussain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Abadi"/>
                <a:ea typeface="+mn-ea"/>
                <a:cs typeface="Calibri Light"/>
              </a:rPr>
              <a:t>Ken Ratanvijai</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Abadi"/>
                <a:ea typeface="+mn-ea"/>
                <a:cs typeface="Calibri Light"/>
              </a:rPr>
              <a:t>Darren Lee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Abadi"/>
                <a:ea typeface="+mn-ea"/>
                <a:cs typeface="Calibri Light"/>
              </a:rPr>
              <a:t>Minh Hoang Kalka</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a:ea typeface="+mn-ea"/>
                <a:cs typeface="Calibri Light"/>
              </a:rPr>
              <a:t>Capstone Advisor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Abadi"/>
                <a:ea typeface="+mn-ea"/>
                <a:cs typeface="Calibri Light"/>
              </a:rPr>
              <a:t>Gary Morton </a:t>
            </a:r>
          </a:p>
        </p:txBody>
      </p:sp>
      <p:cxnSp>
        <p:nvCxnSpPr>
          <p:cNvPr id="20" name="Straight Connector 1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2B59C50-FE8F-434D-9610-EB3D7D6DFFE8}"/>
              </a:ext>
            </a:extLst>
          </p:cNvPr>
          <p:cNvSpPr>
            <a:spLocks noGrp="1"/>
          </p:cNvSpPr>
          <p:nvPr>
            <p:ph type="sldNum" sz="quarter" idx="12"/>
          </p:nvPr>
        </p:nvSpPr>
        <p:spPr/>
        <p:txBody>
          <a:bodyPr/>
          <a:lstStyle/>
          <a:p>
            <a:fld id="{330EA680-D336-4FF7-8B7A-9848BB0A1C32}" type="slidenum">
              <a:rPr lang="en-US" smtClean="0"/>
              <a:t>1</a:t>
            </a:fld>
            <a:endParaRPr lang="en-US"/>
          </a:p>
        </p:txBody>
      </p:sp>
      <p:pic>
        <p:nvPicPr>
          <p:cNvPr id="6" name="Picture 5">
            <a:extLst>
              <a:ext uri="{FF2B5EF4-FFF2-40B4-BE49-F238E27FC236}">
                <a16:creationId xmlns:a16="http://schemas.microsoft.com/office/drawing/2014/main" id="{94965ABF-1FDF-448C-92B2-DCD1538B7337}"/>
              </a:ext>
            </a:extLst>
          </p:cNvPr>
          <p:cNvPicPr>
            <a:picLocks noChangeAspect="1"/>
          </p:cNvPicPr>
          <p:nvPr/>
        </p:nvPicPr>
        <p:blipFill>
          <a:blip r:embed="rId3"/>
          <a:stretch>
            <a:fillRect/>
          </a:stretch>
        </p:blipFill>
        <p:spPr>
          <a:xfrm>
            <a:off x="-37727" y="6899549"/>
            <a:ext cx="12192000" cy="683901"/>
          </a:xfrm>
          <a:prstGeom prst="rect">
            <a:avLst/>
          </a:prstGeom>
        </p:spPr>
      </p:pic>
      <p:sp>
        <p:nvSpPr>
          <p:cNvPr id="9" name="Slide Number Placeholder 3">
            <a:extLst>
              <a:ext uri="{FF2B5EF4-FFF2-40B4-BE49-F238E27FC236}">
                <a16:creationId xmlns:a16="http://schemas.microsoft.com/office/drawing/2014/main" id="{6D792154-942D-4907-9CA9-F48AA499E0B2}"/>
              </a:ext>
            </a:extLst>
          </p:cNvPr>
          <p:cNvSpPr txBox="1">
            <a:spLocks/>
          </p:cNvSpPr>
          <p:nvPr/>
        </p:nvSpPr>
        <p:spPr>
          <a:xfrm>
            <a:off x="903317" y="7200026"/>
            <a:ext cx="78001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mtClean="0">
                <a:solidFill>
                  <a:schemeClr val="bg1"/>
                </a:solidFill>
              </a:rPr>
              <a:pPr/>
              <a:t>1</a:t>
            </a:fld>
            <a:endParaRPr lang="en-US">
              <a:solidFill>
                <a:schemeClr val="bg1"/>
              </a:solidFill>
            </a:endParaRPr>
          </a:p>
        </p:txBody>
      </p:sp>
    </p:spTree>
    <p:extLst>
      <p:ext uri="{BB962C8B-B14F-4D97-AF65-F5344CB8AC3E}">
        <p14:creationId xmlns:p14="http://schemas.microsoft.com/office/powerpoint/2010/main" val="59807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434231-F1B4-474A-A43C-1A062BEE0C82}"/>
              </a:ext>
            </a:extLst>
          </p:cNvPr>
          <p:cNvSpPr>
            <a:spLocks noGrp="1"/>
          </p:cNvSpPr>
          <p:nvPr>
            <p:ph type="sldNum" sz="quarter" idx="12"/>
          </p:nvPr>
        </p:nvSpPr>
        <p:spPr/>
        <p:txBody>
          <a:bodyPr/>
          <a:lstStyle/>
          <a:p>
            <a:fld id="{3A98EE3D-8CD1-4C3F-BD1C-C98C9596463C}" type="slidenum">
              <a:rPr lang="en-US" smtClean="0"/>
              <a:t>10</a:t>
            </a:fld>
            <a:endParaRPr lang="en-US"/>
          </a:p>
        </p:txBody>
      </p:sp>
      <p:sp>
        <p:nvSpPr>
          <p:cNvPr id="5" name="Title 4">
            <a:extLst>
              <a:ext uri="{FF2B5EF4-FFF2-40B4-BE49-F238E27FC236}">
                <a16:creationId xmlns:a16="http://schemas.microsoft.com/office/drawing/2014/main" id="{12B59775-3A33-624A-90D3-B593C58DCF17}"/>
              </a:ext>
            </a:extLst>
          </p:cNvPr>
          <p:cNvSpPr>
            <a:spLocks noGrp="1"/>
          </p:cNvSpPr>
          <p:nvPr>
            <p:ph type="title"/>
          </p:nvPr>
        </p:nvSpPr>
        <p:spPr>
          <a:xfrm>
            <a:off x="375920" y="286603"/>
            <a:ext cx="10779760" cy="729397"/>
          </a:xfrm>
        </p:spPr>
        <p:txBody>
          <a:bodyPr/>
          <a:lstStyle/>
          <a:p>
            <a:r>
              <a:rPr lang="en-US" sz="3600">
                <a:latin typeface="Abadi"/>
              </a:rPr>
              <a:t>Why Reinforcement learning for Portfolio optimization ?</a:t>
            </a:r>
          </a:p>
        </p:txBody>
      </p:sp>
      <p:sp>
        <p:nvSpPr>
          <p:cNvPr id="2" name="Rectangle 1">
            <a:extLst>
              <a:ext uri="{FF2B5EF4-FFF2-40B4-BE49-F238E27FC236}">
                <a16:creationId xmlns:a16="http://schemas.microsoft.com/office/drawing/2014/main" id="{93E2FE92-46DD-6F46-85DE-E331DF8748C4}"/>
              </a:ext>
            </a:extLst>
          </p:cNvPr>
          <p:cNvSpPr/>
          <p:nvPr/>
        </p:nvSpPr>
        <p:spPr>
          <a:xfrm>
            <a:off x="987973" y="1859340"/>
            <a:ext cx="10026868" cy="3890360"/>
          </a:xfrm>
          <a:prstGeom prst="rect">
            <a:avLst/>
          </a:prstGeom>
        </p:spPr>
        <p:txBody>
          <a:bodyPr wrap="square">
            <a:spAutoFit/>
          </a:bodyPr>
          <a:lstStyle/>
          <a:p>
            <a:pPr fontAlgn="base">
              <a:lnSpc>
                <a:spcPct val="200000"/>
              </a:lnSpc>
              <a:buFont typeface="Arial" panose="020B0604020202020204" pitchFamily="34" charset="0"/>
              <a:buChar char="•"/>
            </a:pPr>
            <a:r>
              <a:rPr lang="en-US" dirty="0">
                <a:solidFill>
                  <a:srgbClr val="000000"/>
                </a:solidFill>
                <a:latin typeface="Abadi" panose="020B0604020104020204" pitchFamily="34" charset="0"/>
              </a:rPr>
              <a:t>RL helps us in tackling asset allocation not just as a single-step optimization problem , but as continuous control of the weights in a financial asset portfolio with the delayed reward strategy</a:t>
            </a:r>
            <a:r>
              <a:rPr lang="en-US" dirty="0">
                <a:latin typeface="Abadi" panose="020B0604020104020204" pitchFamily="34" charset="0"/>
              </a:rPr>
              <a:t>​</a:t>
            </a:r>
            <a:endParaRPr lang="en-US" dirty="0">
              <a:latin typeface="Arial" panose="020B0604020202020204" pitchFamily="34" charset="0"/>
            </a:endParaRPr>
          </a:p>
          <a:p>
            <a:pPr fontAlgn="base">
              <a:lnSpc>
                <a:spcPct val="200000"/>
              </a:lnSpc>
              <a:buFont typeface="Arial" panose="020B0604020202020204" pitchFamily="34" charset="0"/>
              <a:buChar char="•"/>
            </a:pPr>
            <a:r>
              <a:rPr lang="en-US" dirty="0">
                <a:solidFill>
                  <a:srgbClr val="000000"/>
                </a:solidFill>
                <a:latin typeface="Abadi" panose="020B0604020104020204" pitchFamily="34" charset="0"/>
              </a:rPr>
              <a:t>In a data-driven world , It enables us move to from optimal asset allocation of weights to </a:t>
            </a:r>
            <a:r>
              <a:rPr lang="en-US" b="1" dirty="0">
                <a:solidFill>
                  <a:srgbClr val="000000"/>
                </a:solidFill>
                <a:latin typeface="Abadi" panose="020B0604020104020204" pitchFamily="34" charset="0"/>
              </a:rPr>
              <a:t>optimal control </a:t>
            </a:r>
            <a:r>
              <a:rPr lang="en-US" dirty="0">
                <a:solidFill>
                  <a:srgbClr val="000000"/>
                </a:solidFill>
                <a:latin typeface="Abadi" panose="020B0604020104020204" pitchFamily="34" charset="0"/>
              </a:rPr>
              <a:t>territory within the market simulated environment .</a:t>
            </a:r>
            <a:r>
              <a:rPr lang="en-US" dirty="0">
                <a:latin typeface="Abadi" panose="020B0604020104020204" pitchFamily="34" charset="0"/>
              </a:rPr>
              <a:t>​</a:t>
            </a:r>
            <a:endParaRPr lang="en-US" dirty="0">
              <a:latin typeface="Arial" panose="020B0604020202020204" pitchFamily="34" charset="0"/>
            </a:endParaRPr>
          </a:p>
          <a:p>
            <a:pPr fontAlgn="base">
              <a:lnSpc>
                <a:spcPct val="200000"/>
              </a:lnSpc>
              <a:buFont typeface="Arial" panose="020B0604020202020204" pitchFamily="34" charset="0"/>
              <a:buChar char="•"/>
            </a:pPr>
            <a:r>
              <a:rPr lang="en-US" dirty="0">
                <a:solidFill>
                  <a:srgbClr val="000000"/>
                </a:solidFill>
                <a:latin typeface="Abadi" panose="020B0604020104020204" pitchFamily="34" charset="0"/>
              </a:rPr>
              <a:t>They don’t do the predictions and then try to implicitly learn the structure of the financial market </a:t>
            </a:r>
            <a:r>
              <a:rPr lang="en-US" dirty="0">
                <a:latin typeface="Abadi" panose="020B0604020104020204" pitchFamily="34" charset="0"/>
              </a:rPr>
              <a:t>​</a:t>
            </a:r>
            <a:endParaRPr lang="en-US" dirty="0">
              <a:latin typeface="Arial" panose="020B0604020202020204" pitchFamily="34" charset="0"/>
            </a:endParaRPr>
          </a:p>
          <a:p>
            <a:pPr fontAlgn="base">
              <a:lnSpc>
                <a:spcPct val="200000"/>
              </a:lnSpc>
              <a:buFont typeface="Arial" panose="020B0604020202020204" pitchFamily="34" charset="0"/>
              <a:buChar char="•"/>
            </a:pPr>
            <a:r>
              <a:rPr lang="en-US" dirty="0">
                <a:solidFill>
                  <a:srgbClr val="000000"/>
                </a:solidFill>
                <a:latin typeface="Abadi" panose="020B0604020104020204" pitchFamily="34" charset="0"/>
              </a:rPr>
              <a:t>They directly learn the policy of changing the weights dynamically in the continuously changing market</a:t>
            </a:r>
            <a:r>
              <a:rPr lang="en-US" dirty="0">
                <a:latin typeface="Abadi" panose="020B0604020104020204" pitchFamily="34" charset="0"/>
              </a:rPr>
              <a:t>​</a:t>
            </a:r>
            <a:endParaRPr lang="en-US" b="0" i="0" dirty="0">
              <a:effectLst/>
              <a:latin typeface="Arial" panose="020B0604020202020204" pitchFamily="34" charset="0"/>
            </a:endParaRPr>
          </a:p>
        </p:txBody>
      </p:sp>
      <p:sp>
        <p:nvSpPr>
          <p:cNvPr id="6" name="Rectangle 5">
            <a:extLst>
              <a:ext uri="{FF2B5EF4-FFF2-40B4-BE49-F238E27FC236}">
                <a16:creationId xmlns:a16="http://schemas.microsoft.com/office/drawing/2014/main" id="{CEE139DA-2636-814A-B2CF-06542217C96F}"/>
              </a:ext>
            </a:extLst>
          </p:cNvPr>
          <p:cNvSpPr/>
          <p:nvPr/>
        </p:nvSpPr>
        <p:spPr>
          <a:xfrm>
            <a:off x="1487285" y="6432896"/>
            <a:ext cx="7189075"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a:t>
            </a:r>
            <a:r>
              <a:rPr lang="en-US" sz="1200" dirty="0">
                <a:solidFill>
                  <a:srgbClr val="FFFFFF"/>
                </a:solidFill>
                <a:latin typeface="Abadi" panose="020B0604020104020204" pitchFamily="34" charset="0"/>
              </a:rPr>
              <a:t>Methodology</a:t>
            </a:r>
            <a:r>
              <a:rPr lang="en-US" sz="1200" dirty="0">
                <a:solidFill>
                  <a:srgbClr val="7F7F7F"/>
                </a:solidFill>
                <a:latin typeface="Abadi" panose="020B0604020104020204" pitchFamily="34" charset="0"/>
              </a:rPr>
              <a:t>-&gt;Findings-&gt;Conclusions-&gt;Recommendations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1815385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0E3A-32D8-47F9-943A-AA84BB689C10}"/>
              </a:ext>
            </a:extLst>
          </p:cNvPr>
          <p:cNvSpPr>
            <a:spLocks noGrp="1"/>
          </p:cNvSpPr>
          <p:nvPr>
            <p:ph type="title"/>
          </p:nvPr>
        </p:nvSpPr>
        <p:spPr>
          <a:xfrm>
            <a:off x="1097280" y="286603"/>
            <a:ext cx="10058400" cy="688758"/>
          </a:xfrm>
        </p:spPr>
        <p:txBody>
          <a:bodyPr>
            <a:normAutofit fontScale="90000"/>
          </a:bodyPr>
          <a:lstStyle/>
          <a:p>
            <a:r>
              <a:rPr lang="en-US" sz="4400" dirty="0">
                <a:latin typeface="Abadi"/>
              </a:rPr>
              <a:t>       </a:t>
            </a:r>
            <a:r>
              <a:rPr lang="en-US" sz="3600" dirty="0">
                <a:latin typeface="Abadi"/>
              </a:rPr>
              <a:t>Methodology – </a:t>
            </a:r>
            <a:r>
              <a:rPr lang="en-US" sz="3600">
                <a:latin typeface="Abadi"/>
                <a:ea typeface="+mj-lt"/>
                <a:cs typeface="+mj-lt"/>
              </a:rPr>
              <a:t>DQN Reinforcement learning</a:t>
            </a:r>
            <a:endParaRPr lang="en-US" sz="3600" dirty="0">
              <a:latin typeface="Abadi"/>
            </a:endParaRPr>
          </a:p>
        </p:txBody>
      </p:sp>
      <p:sp>
        <p:nvSpPr>
          <p:cNvPr id="4" name="Slide Number Placeholder 3">
            <a:extLst>
              <a:ext uri="{FF2B5EF4-FFF2-40B4-BE49-F238E27FC236}">
                <a16:creationId xmlns:a16="http://schemas.microsoft.com/office/drawing/2014/main" id="{12A70825-BCC9-4A8A-B963-6E0C1E1F4D62}"/>
              </a:ext>
            </a:extLst>
          </p:cNvPr>
          <p:cNvSpPr>
            <a:spLocks noGrp="1"/>
          </p:cNvSpPr>
          <p:nvPr>
            <p:ph type="sldNum" sz="quarter" idx="12"/>
          </p:nvPr>
        </p:nvSpPr>
        <p:spPr/>
        <p:txBody>
          <a:bodyPr/>
          <a:lstStyle/>
          <a:p>
            <a:fld id="{3A98EE3D-8CD1-4C3F-BD1C-C98C9596463C}" type="slidenum">
              <a:rPr lang="en-US" smtClean="0"/>
              <a:t>11</a:t>
            </a:fld>
            <a:endParaRPr lang="en-US"/>
          </a:p>
        </p:txBody>
      </p:sp>
      <p:sp>
        <p:nvSpPr>
          <p:cNvPr id="5" name="TextBox 4">
            <a:extLst>
              <a:ext uri="{FF2B5EF4-FFF2-40B4-BE49-F238E27FC236}">
                <a16:creationId xmlns:a16="http://schemas.microsoft.com/office/drawing/2014/main" id="{520A1BFB-A2ED-4F02-8D24-005274694B81}"/>
              </a:ext>
            </a:extLst>
          </p:cNvPr>
          <p:cNvSpPr txBox="1"/>
          <p:nvPr/>
        </p:nvSpPr>
        <p:spPr>
          <a:xfrm>
            <a:off x="1094874" y="2147637"/>
            <a:ext cx="58239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p>
        </p:txBody>
      </p:sp>
      <p:sp>
        <p:nvSpPr>
          <p:cNvPr id="6" name="TextBox 5">
            <a:extLst>
              <a:ext uri="{FF2B5EF4-FFF2-40B4-BE49-F238E27FC236}">
                <a16:creationId xmlns:a16="http://schemas.microsoft.com/office/drawing/2014/main" id="{9A905541-1A18-43F8-8540-822B5F2C098C}"/>
              </a:ext>
            </a:extLst>
          </p:cNvPr>
          <p:cNvSpPr txBox="1"/>
          <p:nvPr/>
        </p:nvSpPr>
        <p:spPr>
          <a:xfrm>
            <a:off x="1241765" y="2294528"/>
            <a:ext cx="58239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p>
        </p:txBody>
      </p:sp>
      <p:sp>
        <p:nvSpPr>
          <p:cNvPr id="7" name="TextBox 6">
            <a:extLst>
              <a:ext uri="{FF2B5EF4-FFF2-40B4-BE49-F238E27FC236}">
                <a16:creationId xmlns:a16="http://schemas.microsoft.com/office/drawing/2014/main" id="{B9AF0851-BFC4-4940-A25B-1393A99CB851}"/>
              </a:ext>
            </a:extLst>
          </p:cNvPr>
          <p:cNvSpPr txBox="1"/>
          <p:nvPr/>
        </p:nvSpPr>
        <p:spPr>
          <a:xfrm>
            <a:off x="1388657" y="2441420"/>
            <a:ext cx="58239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p>
        </p:txBody>
      </p:sp>
      <p:sp>
        <p:nvSpPr>
          <p:cNvPr id="8" name="TextBox 7">
            <a:extLst>
              <a:ext uri="{FF2B5EF4-FFF2-40B4-BE49-F238E27FC236}">
                <a16:creationId xmlns:a16="http://schemas.microsoft.com/office/drawing/2014/main" id="{98926CC5-FD89-4D61-8E8F-79159BAD6CA9}"/>
              </a:ext>
            </a:extLst>
          </p:cNvPr>
          <p:cNvSpPr txBox="1"/>
          <p:nvPr/>
        </p:nvSpPr>
        <p:spPr>
          <a:xfrm>
            <a:off x="342054" y="1679420"/>
            <a:ext cx="5823937"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latin typeface="Abadi"/>
              </a:rPr>
              <a:t>Deep reinforcement learning is used as a</a:t>
            </a:r>
            <a:r>
              <a:rPr lang="en-US" sz="1600" dirty="0">
                <a:solidFill>
                  <a:srgbClr val="FFFFFF"/>
                </a:solidFill>
                <a:latin typeface="Abadi"/>
              </a:rPr>
              <a:t> </a:t>
            </a:r>
            <a:r>
              <a:rPr lang="en-US" sz="1600" dirty="0">
                <a:latin typeface="Abadi"/>
              </a:rPr>
              <a:t>dynamic decision-making systems in portfolio management, where an agent has to continuously reallocate an amount of fund into a number of different financial assets with the final goal of maximizing return and minimizing risk</a:t>
            </a:r>
          </a:p>
          <a:p>
            <a:pPr marL="285750" indent="-285750">
              <a:buFont typeface="Arial"/>
              <a:buChar char="•"/>
            </a:pPr>
            <a:endParaRPr lang="en-US" sz="1600" dirty="0">
              <a:latin typeface="Abadi"/>
            </a:endParaRPr>
          </a:p>
          <a:p>
            <a:pPr marL="285750" indent="-285750">
              <a:buFont typeface="Arial"/>
              <a:buChar char="•"/>
            </a:pPr>
            <a:endParaRPr lang="en-US" sz="1600" dirty="0">
              <a:latin typeface="Abadi"/>
            </a:endParaRPr>
          </a:p>
          <a:p>
            <a:pPr marL="285750" indent="-285750">
              <a:buFont typeface="Arial"/>
              <a:buChar char="•"/>
            </a:pPr>
            <a:r>
              <a:rPr lang="en-US" sz="1600" dirty="0">
                <a:latin typeface="Abadi"/>
              </a:rPr>
              <a:t>Reinforcement learning can be understood using the concepts of agents, environments, states, actions and rewards</a:t>
            </a:r>
            <a:endParaRPr lang="en-US" sz="1600" dirty="0">
              <a:ea typeface="+mn-lt"/>
              <a:cs typeface="+mn-lt"/>
            </a:endParaRPr>
          </a:p>
          <a:p>
            <a:pPr marL="285750" indent="-285750">
              <a:buFont typeface="Arial"/>
              <a:buChar char="•"/>
            </a:pPr>
            <a:endParaRPr lang="en-US" dirty="0">
              <a:latin typeface="Abadi"/>
            </a:endParaRPr>
          </a:p>
        </p:txBody>
      </p:sp>
      <p:sp>
        <p:nvSpPr>
          <p:cNvPr id="3" name="TextBox 2">
            <a:extLst>
              <a:ext uri="{FF2B5EF4-FFF2-40B4-BE49-F238E27FC236}">
                <a16:creationId xmlns:a16="http://schemas.microsoft.com/office/drawing/2014/main" id="{DF01A4BD-69E5-4E65-A460-7D8B74ACE564}"/>
              </a:ext>
            </a:extLst>
          </p:cNvPr>
          <p:cNvSpPr txBox="1"/>
          <p:nvPr/>
        </p:nvSpPr>
        <p:spPr>
          <a:xfrm>
            <a:off x="464544" y="4412254"/>
            <a:ext cx="388160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i="0" u="none" strike="noStrike">
                <a:solidFill>
                  <a:srgbClr val="000000"/>
                </a:solidFill>
                <a:latin typeface="Abadi"/>
              </a:rPr>
              <a:t>The </a:t>
            </a:r>
            <a:r>
              <a:rPr lang="en-US" sz="1600">
                <a:solidFill>
                  <a:srgbClr val="000000"/>
                </a:solidFill>
                <a:latin typeface="Abadi"/>
              </a:rPr>
              <a:t>Modelling framework </a:t>
            </a:r>
            <a:r>
              <a:rPr lang="en-US" sz="1600" b="0" i="0" u="none" strike="noStrike">
                <a:solidFill>
                  <a:srgbClr val="000000"/>
                </a:solidFill>
                <a:latin typeface="Abadi"/>
              </a:rPr>
              <a:t>is composed by two</a:t>
            </a:r>
            <a:r>
              <a:rPr lang="en-US" sz="1600" b="0" i="0" u="none" strike="noStrike" dirty="0">
                <a:solidFill>
                  <a:srgbClr val="FFFFFF"/>
                </a:solidFill>
                <a:latin typeface="Calibri"/>
              </a:rPr>
              <a:t> </a:t>
            </a:r>
            <a:r>
              <a:rPr lang="en-US" sz="1600" b="0" i="0" u="none" strike="noStrike">
                <a:solidFill>
                  <a:srgbClr val="000000"/>
                </a:solidFill>
                <a:latin typeface="Abadi"/>
              </a:rPr>
              <a:t>elements:</a:t>
            </a:r>
            <a:r>
              <a:rPr lang="en-US" sz="1600">
                <a:solidFill>
                  <a:srgbClr val="000000"/>
                </a:solidFill>
                <a:latin typeface="Abadi"/>
              </a:rPr>
              <a:t> </a:t>
            </a:r>
            <a:endParaRPr lang="en-US" sz="1600">
              <a:solidFill>
                <a:srgbClr val="000000"/>
              </a:solidFill>
              <a:latin typeface="Franklin Gothic Book" panose="020F0502020204030204"/>
            </a:endParaRPr>
          </a:p>
          <a:p>
            <a:pPr marL="285750" indent="-285750">
              <a:buFont typeface="Arial"/>
              <a:buChar char="•"/>
            </a:pPr>
            <a:r>
              <a:rPr lang="en-US" sz="1600" b="0" i="0" u="none" strike="noStrike" dirty="0">
                <a:solidFill>
                  <a:srgbClr val="000000"/>
                </a:solidFill>
                <a:latin typeface="Abadi"/>
              </a:rPr>
              <a:t>a set of local agents that learn assets behaviours</a:t>
            </a:r>
            <a:r>
              <a:rPr lang="en-US" sz="1600" dirty="0">
                <a:solidFill>
                  <a:srgbClr val="000000"/>
                </a:solidFill>
                <a:latin typeface="Abadi"/>
              </a:rPr>
              <a:t> </a:t>
            </a:r>
            <a:endParaRPr lang="en-US" sz="1600">
              <a:solidFill>
                <a:srgbClr val="000000"/>
              </a:solidFill>
              <a:latin typeface="Franklin Gothic Book" panose="020F0502020204030204"/>
            </a:endParaRPr>
          </a:p>
          <a:p>
            <a:pPr marL="285750" indent="-285750">
              <a:buFont typeface="Arial"/>
              <a:buChar char="•"/>
            </a:pPr>
            <a:r>
              <a:rPr lang="en-US" sz="1600">
                <a:solidFill>
                  <a:srgbClr val="000000"/>
                </a:solidFill>
                <a:latin typeface="Abadi"/>
              </a:rPr>
              <a:t> </a:t>
            </a:r>
            <a:r>
              <a:rPr lang="en-US" sz="1600" b="0" i="0" u="none" strike="noStrike">
                <a:solidFill>
                  <a:srgbClr val="000000"/>
                </a:solidFill>
                <a:latin typeface="Abadi"/>
              </a:rPr>
              <a:t>a global agent that </a:t>
            </a:r>
            <a:r>
              <a:rPr lang="en-US" sz="1600" b="0" i="0" u="none" strike="noStrike" dirty="0">
                <a:solidFill>
                  <a:srgbClr val="000000"/>
                </a:solidFill>
                <a:latin typeface="Abadi"/>
              </a:rPr>
              <a:t>describes the global reward function</a:t>
            </a:r>
            <a:r>
              <a:rPr lang="en-US" sz="1600" b="0" i="0" dirty="0">
                <a:latin typeface="Abadi"/>
              </a:rPr>
              <a:t>​</a:t>
            </a:r>
            <a:endParaRPr lang="en-US" sz="1600"/>
          </a:p>
        </p:txBody>
      </p:sp>
      <p:sp>
        <p:nvSpPr>
          <p:cNvPr id="9" name="TextBox 8">
            <a:extLst>
              <a:ext uri="{FF2B5EF4-FFF2-40B4-BE49-F238E27FC236}">
                <a16:creationId xmlns:a16="http://schemas.microsoft.com/office/drawing/2014/main" id="{F9C615C7-A308-4ABA-952D-8D7B69144876}"/>
              </a:ext>
            </a:extLst>
          </p:cNvPr>
          <p:cNvSpPr txBox="1"/>
          <p:nvPr/>
        </p:nvSpPr>
        <p:spPr>
          <a:xfrm>
            <a:off x="6460099" y="1213357"/>
            <a:ext cx="5690211" cy="33711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Char char="•"/>
            </a:pPr>
            <a:r>
              <a:rPr lang="en-US" sz="1600" dirty="0">
                <a:latin typeface="Abadi"/>
                <a:cs typeface="Arial"/>
              </a:rPr>
              <a:t>Each financial asset in the portfolio is represented by a </a:t>
            </a:r>
            <a:r>
              <a:rPr lang="en-US" sz="1600" i="1" dirty="0">
                <a:latin typeface="Abadi"/>
                <a:cs typeface="Arial"/>
              </a:rPr>
              <a:t>local agent</a:t>
            </a:r>
            <a:r>
              <a:rPr lang="en-US" sz="1600" dirty="0">
                <a:latin typeface="Abadi"/>
                <a:cs typeface="Arial"/>
              </a:rPr>
              <a:t>​</a:t>
            </a:r>
            <a:endParaRPr lang="en-US" sz="1600" dirty="0"/>
          </a:p>
          <a:p>
            <a:pPr>
              <a:lnSpc>
                <a:spcPct val="150000"/>
              </a:lnSpc>
              <a:buChar char="•"/>
            </a:pPr>
            <a:r>
              <a:rPr lang="en-US" sz="1600" dirty="0">
                <a:latin typeface="Abadi"/>
                <a:cs typeface="Arial"/>
              </a:rPr>
              <a:t>In each local agent, a specialized deep Q-learning technique to define a </a:t>
            </a:r>
            <a:r>
              <a:rPr lang="en-US" sz="1600" i="1" dirty="0">
                <a:latin typeface="Abadi"/>
                <a:cs typeface="Arial"/>
              </a:rPr>
              <a:t>global reward function</a:t>
            </a:r>
            <a:r>
              <a:rPr lang="en-US" sz="1600" dirty="0">
                <a:latin typeface="Abadi"/>
                <a:cs typeface="Arial"/>
              </a:rPr>
              <a:t> used to dynamically define the action taken by each local agent​</a:t>
            </a:r>
          </a:p>
          <a:p>
            <a:pPr>
              <a:lnSpc>
                <a:spcPct val="150000"/>
              </a:lnSpc>
              <a:buChar char="•"/>
            </a:pPr>
            <a:r>
              <a:rPr lang="en-US" sz="1600" dirty="0">
                <a:latin typeface="Abadi"/>
                <a:cs typeface="Arial"/>
              </a:rPr>
              <a:t>Hence, actions are weighted and applied to each asset in the portfolio​</a:t>
            </a:r>
          </a:p>
          <a:p>
            <a:pPr>
              <a:lnSpc>
                <a:spcPct val="150000"/>
              </a:lnSpc>
            </a:pPr>
            <a:endParaRPr lang="en-US" sz="1600" dirty="0">
              <a:latin typeface="Abadi"/>
              <a:cs typeface="Arial"/>
            </a:endParaRPr>
          </a:p>
          <a:p>
            <a:pPr>
              <a:lnSpc>
                <a:spcPct val="150000"/>
              </a:lnSpc>
            </a:pPr>
            <a:endParaRPr lang="en-US" sz="1600" dirty="0"/>
          </a:p>
        </p:txBody>
      </p:sp>
      <p:sp>
        <p:nvSpPr>
          <p:cNvPr id="10" name="TextBox 9">
            <a:extLst>
              <a:ext uri="{FF2B5EF4-FFF2-40B4-BE49-F238E27FC236}">
                <a16:creationId xmlns:a16="http://schemas.microsoft.com/office/drawing/2014/main" id="{EE9185D0-1D3F-0F4F-A21C-62F771D336F3}"/>
              </a:ext>
            </a:extLst>
          </p:cNvPr>
          <p:cNvSpPr txBox="1"/>
          <p:nvPr/>
        </p:nvSpPr>
        <p:spPr>
          <a:xfrm>
            <a:off x="5975734" y="4439916"/>
            <a:ext cx="2785364"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Auto encoder agent</a:t>
            </a:r>
          </a:p>
          <a:p>
            <a:pPr marL="285750" indent="-285750">
              <a:buFont typeface="Arial" panose="020B0604020202020204" pitchFamily="34" charset="0"/>
              <a:buChar char="•"/>
            </a:pPr>
            <a:r>
              <a:rPr lang="en-US" dirty="0">
                <a:latin typeface="Abadi" panose="020B0604020104020204" pitchFamily="34" charset="0"/>
              </a:rPr>
              <a:t>Maximal returns agent </a:t>
            </a:r>
          </a:p>
          <a:p>
            <a:pPr marL="285750" indent="-285750">
              <a:buFont typeface="Arial" panose="020B0604020202020204" pitchFamily="34" charset="0"/>
              <a:buChar char="•"/>
            </a:pPr>
            <a:r>
              <a:rPr lang="en-US" dirty="0">
                <a:latin typeface="Abadi" panose="020B0604020104020204" pitchFamily="34" charset="0"/>
              </a:rPr>
              <a:t>Hierarchical risk parity agent</a:t>
            </a:r>
          </a:p>
          <a:p>
            <a:pPr marL="285750" indent="-285750">
              <a:buFont typeface="Arial" panose="020B0604020202020204" pitchFamily="34" charset="0"/>
              <a:buChar char="•"/>
            </a:pPr>
            <a:r>
              <a:rPr lang="en-US" dirty="0">
                <a:latin typeface="Abadi" panose="020B0604020104020204" pitchFamily="34" charset="0"/>
              </a:rPr>
              <a:t>PCA agent</a:t>
            </a:r>
          </a:p>
        </p:txBody>
      </p:sp>
      <p:sp>
        <p:nvSpPr>
          <p:cNvPr id="11" name="TextBox 10">
            <a:extLst>
              <a:ext uri="{FF2B5EF4-FFF2-40B4-BE49-F238E27FC236}">
                <a16:creationId xmlns:a16="http://schemas.microsoft.com/office/drawing/2014/main" id="{ADD7BD7B-59B5-2343-A1CC-E750329C9284}"/>
              </a:ext>
            </a:extLst>
          </p:cNvPr>
          <p:cNvSpPr txBox="1"/>
          <p:nvPr/>
        </p:nvSpPr>
        <p:spPr>
          <a:xfrm>
            <a:off x="9118928" y="4650725"/>
            <a:ext cx="25435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Max </a:t>
            </a:r>
            <a:r>
              <a:rPr lang="en-US" dirty="0" err="1">
                <a:latin typeface="Abadi" panose="020B0604020104020204" pitchFamily="34" charset="0"/>
              </a:rPr>
              <a:t>sharpe</a:t>
            </a:r>
            <a:r>
              <a:rPr lang="en-US" dirty="0">
                <a:latin typeface="Abadi" panose="020B0604020104020204" pitchFamily="34" charset="0"/>
              </a:rPr>
              <a:t> agent</a:t>
            </a:r>
          </a:p>
          <a:p>
            <a:pPr marL="285750" indent="-285750">
              <a:buFont typeface="Arial" panose="020B0604020202020204" pitchFamily="34" charset="0"/>
              <a:buChar char="•"/>
            </a:pPr>
            <a:r>
              <a:rPr lang="en-US" dirty="0">
                <a:latin typeface="Abadi" panose="020B0604020104020204" pitchFamily="34" charset="0"/>
              </a:rPr>
              <a:t>Min variance agent</a:t>
            </a:r>
          </a:p>
          <a:p>
            <a:pPr marL="285750" indent="-285750">
              <a:buFont typeface="Arial" panose="020B0604020202020204" pitchFamily="34" charset="0"/>
              <a:buChar char="•"/>
            </a:pPr>
            <a:r>
              <a:rPr lang="en-US" dirty="0">
                <a:latin typeface="Abadi" panose="020B0604020104020204" pitchFamily="34" charset="0"/>
              </a:rPr>
              <a:t>Holt winters</a:t>
            </a:r>
          </a:p>
          <a:p>
            <a:pPr marL="285750" indent="-285750">
              <a:buFont typeface="Arial" panose="020B0604020202020204" pitchFamily="34" charset="0"/>
              <a:buChar char="•"/>
            </a:pPr>
            <a:r>
              <a:rPr lang="en-US" dirty="0">
                <a:latin typeface="Abadi" panose="020B0604020104020204" pitchFamily="34" charset="0"/>
              </a:rPr>
              <a:t>Max decorrelation</a:t>
            </a:r>
          </a:p>
        </p:txBody>
      </p:sp>
      <p:sp>
        <p:nvSpPr>
          <p:cNvPr id="12" name="Rectangle 11">
            <a:extLst>
              <a:ext uri="{FF2B5EF4-FFF2-40B4-BE49-F238E27FC236}">
                <a16:creationId xmlns:a16="http://schemas.microsoft.com/office/drawing/2014/main" id="{41129F5A-0B41-5F42-B1E8-700176E9FC7A}"/>
              </a:ext>
            </a:extLst>
          </p:cNvPr>
          <p:cNvSpPr/>
          <p:nvPr/>
        </p:nvSpPr>
        <p:spPr>
          <a:xfrm>
            <a:off x="1487285" y="6432896"/>
            <a:ext cx="7189075"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a:t>
            </a:r>
            <a:r>
              <a:rPr lang="en-US" sz="1200" dirty="0">
                <a:solidFill>
                  <a:srgbClr val="FFFFFF"/>
                </a:solidFill>
                <a:latin typeface="Abadi" panose="020B0604020104020204" pitchFamily="34" charset="0"/>
              </a:rPr>
              <a:t>Methodology</a:t>
            </a:r>
            <a:r>
              <a:rPr lang="en-US" sz="1200" dirty="0">
                <a:solidFill>
                  <a:srgbClr val="7F7F7F"/>
                </a:solidFill>
                <a:latin typeface="Abadi" panose="020B0604020104020204" pitchFamily="34" charset="0"/>
              </a:rPr>
              <a:t>-&gt;Findings-&gt;Conclusions-&gt;Recommendations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3627528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434231-F1B4-474A-A43C-1A062BEE0C82}"/>
              </a:ext>
            </a:extLst>
          </p:cNvPr>
          <p:cNvSpPr>
            <a:spLocks noGrp="1"/>
          </p:cNvSpPr>
          <p:nvPr>
            <p:ph type="sldNum" sz="quarter" idx="12"/>
          </p:nvPr>
        </p:nvSpPr>
        <p:spPr/>
        <p:txBody>
          <a:bodyPr/>
          <a:lstStyle/>
          <a:p>
            <a:fld id="{3A98EE3D-8CD1-4C3F-BD1C-C98C9596463C}" type="slidenum">
              <a:rPr lang="en-US" smtClean="0"/>
              <a:t>12</a:t>
            </a:fld>
            <a:endParaRPr lang="en-US"/>
          </a:p>
        </p:txBody>
      </p:sp>
      <p:sp>
        <p:nvSpPr>
          <p:cNvPr id="5" name="Title 4">
            <a:extLst>
              <a:ext uri="{FF2B5EF4-FFF2-40B4-BE49-F238E27FC236}">
                <a16:creationId xmlns:a16="http://schemas.microsoft.com/office/drawing/2014/main" id="{12B59775-3A33-624A-90D3-B593C58DCF17}"/>
              </a:ext>
            </a:extLst>
          </p:cNvPr>
          <p:cNvSpPr>
            <a:spLocks noGrp="1"/>
          </p:cNvSpPr>
          <p:nvPr>
            <p:ph type="title"/>
          </p:nvPr>
        </p:nvSpPr>
        <p:spPr>
          <a:xfrm>
            <a:off x="1097280" y="286603"/>
            <a:ext cx="10058400" cy="678460"/>
          </a:xfrm>
        </p:spPr>
        <p:txBody>
          <a:bodyPr>
            <a:normAutofit fontScale="90000"/>
          </a:bodyPr>
          <a:lstStyle/>
          <a:p>
            <a:r>
              <a:rPr lang="en-US" dirty="0">
                <a:latin typeface="Abadi"/>
              </a:rPr>
              <a:t>Assumptions – Reinforcement learning</a:t>
            </a:r>
          </a:p>
        </p:txBody>
      </p:sp>
      <p:sp>
        <p:nvSpPr>
          <p:cNvPr id="2" name="TextBox 1">
            <a:extLst>
              <a:ext uri="{FF2B5EF4-FFF2-40B4-BE49-F238E27FC236}">
                <a16:creationId xmlns:a16="http://schemas.microsoft.com/office/drawing/2014/main" id="{842A60F0-7C47-4995-B6B5-F0459CECAC17}"/>
              </a:ext>
            </a:extLst>
          </p:cNvPr>
          <p:cNvSpPr txBox="1"/>
          <p:nvPr/>
        </p:nvSpPr>
        <p:spPr>
          <a:xfrm>
            <a:off x="1586210" y="1731081"/>
            <a:ext cx="8231658" cy="22299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US" dirty="0">
                <a:latin typeface="Abadi"/>
              </a:rPr>
              <a:t>Zero slippage :The liquidity of all market assets is high enough that , each trade can be carried out immediately at the last price when a order is placed.</a:t>
            </a:r>
            <a:endParaRPr lang="en-US" dirty="0"/>
          </a:p>
          <a:p>
            <a:pPr marL="285750" indent="-285750">
              <a:lnSpc>
                <a:spcPct val="200000"/>
              </a:lnSpc>
              <a:buFont typeface="Arial"/>
              <a:buChar char="•"/>
            </a:pPr>
            <a:r>
              <a:rPr lang="en-US" dirty="0">
                <a:latin typeface="Abadi"/>
              </a:rPr>
              <a:t>Zero market impact : The capital invested by the trading agent is so insignificant that it has zero influence on the market </a:t>
            </a:r>
          </a:p>
        </p:txBody>
      </p:sp>
      <p:sp>
        <p:nvSpPr>
          <p:cNvPr id="3" name="TextBox 2">
            <a:extLst>
              <a:ext uri="{FF2B5EF4-FFF2-40B4-BE49-F238E27FC236}">
                <a16:creationId xmlns:a16="http://schemas.microsoft.com/office/drawing/2014/main" id="{38D75592-78AE-47F8-99AB-2483AEA026DB}"/>
              </a:ext>
            </a:extLst>
          </p:cNvPr>
          <p:cNvSpPr txBox="1"/>
          <p:nvPr/>
        </p:nvSpPr>
        <p:spPr>
          <a:xfrm flipH="1" flipV="1">
            <a:off x="8804960" y="2559308"/>
            <a:ext cx="4077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Rectangle 5">
            <a:extLst>
              <a:ext uri="{FF2B5EF4-FFF2-40B4-BE49-F238E27FC236}">
                <a16:creationId xmlns:a16="http://schemas.microsoft.com/office/drawing/2014/main" id="{3F898D8D-BEE4-D44B-91C0-BDF85A4FAC16}"/>
              </a:ext>
            </a:extLst>
          </p:cNvPr>
          <p:cNvSpPr/>
          <p:nvPr/>
        </p:nvSpPr>
        <p:spPr>
          <a:xfrm>
            <a:off x="1487285" y="6432896"/>
            <a:ext cx="7189075"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a:t>
            </a:r>
            <a:r>
              <a:rPr lang="en-US" sz="1200" dirty="0">
                <a:solidFill>
                  <a:srgbClr val="FFFFFF"/>
                </a:solidFill>
                <a:latin typeface="Abadi" panose="020B0604020104020204" pitchFamily="34" charset="0"/>
              </a:rPr>
              <a:t>Methodology</a:t>
            </a:r>
            <a:r>
              <a:rPr lang="en-US" sz="1200" dirty="0">
                <a:solidFill>
                  <a:srgbClr val="7F7F7F"/>
                </a:solidFill>
                <a:latin typeface="Abadi" panose="020B0604020104020204" pitchFamily="34" charset="0"/>
              </a:rPr>
              <a:t>-&gt;Findings-&gt;Conclusions-&gt;Recommendations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750806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434231-F1B4-474A-A43C-1A062BEE0C82}"/>
              </a:ext>
            </a:extLst>
          </p:cNvPr>
          <p:cNvSpPr>
            <a:spLocks noGrp="1"/>
          </p:cNvSpPr>
          <p:nvPr>
            <p:ph type="sldNum" sz="quarter" idx="12"/>
          </p:nvPr>
        </p:nvSpPr>
        <p:spPr/>
        <p:txBody>
          <a:bodyPr/>
          <a:lstStyle/>
          <a:p>
            <a:fld id="{3A98EE3D-8CD1-4C3F-BD1C-C98C9596463C}" type="slidenum">
              <a:rPr lang="en-US" smtClean="0"/>
              <a:t>13</a:t>
            </a:fld>
            <a:endParaRPr lang="en-US"/>
          </a:p>
        </p:txBody>
      </p:sp>
      <p:sp>
        <p:nvSpPr>
          <p:cNvPr id="5" name="Title 4">
            <a:extLst>
              <a:ext uri="{FF2B5EF4-FFF2-40B4-BE49-F238E27FC236}">
                <a16:creationId xmlns:a16="http://schemas.microsoft.com/office/drawing/2014/main" id="{12B59775-3A33-624A-90D3-B593C58DCF17}"/>
              </a:ext>
            </a:extLst>
          </p:cNvPr>
          <p:cNvSpPr>
            <a:spLocks noGrp="1"/>
          </p:cNvSpPr>
          <p:nvPr>
            <p:ph type="title"/>
          </p:nvPr>
        </p:nvSpPr>
        <p:spPr>
          <a:xfrm>
            <a:off x="1097280" y="286604"/>
            <a:ext cx="10058400" cy="596266"/>
          </a:xfrm>
        </p:spPr>
        <p:txBody>
          <a:bodyPr>
            <a:normAutofit fontScale="90000"/>
          </a:bodyPr>
          <a:lstStyle/>
          <a:p>
            <a:r>
              <a:rPr lang="en-US" dirty="0">
                <a:latin typeface="Abadi" panose="020B0604020104020204" pitchFamily="34" charset="0"/>
              </a:rPr>
              <a:t>           Hyperparameter tuning </a:t>
            </a:r>
          </a:p>
        </p:txBody>
      </p:sp>
      <p:sp>
        <p:nvSpPr>
          <p:cNvPr id="2" name="TextBox 1">
            <a:extLst>
              <a:ext uri="{FF2B5EF4-FFF2-40B4-BE49-F238E27FC236}">
                <a16:creationId xmlns:a16="http://schemas.microsoft.com/office/drawing/2014/main" id="{AAAFA0C1-84FB-9F45-AB2C-E7797C67D3B5}"/>
              </a:ext>
            </a:extLst>
          </p:cNvPr>
          <p:cNvSpPr txBox="1"/>
          <p:nvPr/>
        </p:nvSpPr>
        <p:spPr>
          <a:xfrm>
            <a:off x="536027" y="1405882"/>
            <a:ext cx="5265683" cy="42035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window_size = 180</a:t>
            </a:r>
          </a:p>
          <a:p>
            <a:pPr marL="285750" indent="-285750">
              <a:lnSpc>
                <a:spcPct val="150000"/>
              </a:lnSpc>
              <a:buFont typeface="Arial" panose="020B0604020202020204" pitchFamily="34" charset="0"/>
              <a:buChar char="•"/>
            </a:pPr>
            <a:r>
              <a:rPr lang="en-US" dirty="0">
                <a:latin typeface="Abadi" panose="020B0604020104020204" pitchFamily="34" charset="0"/>
              </a:rPr>
              <a:t>episode_count= 100</a:t>
            </a:r>
          </a:p>
          <a:p>
            <a:pPr marL="285750" indent="-285750">
              <a:lnSpc>
                <a:spcPct val="150000"/>
              </a:lnSpc>
              <a:buFont typeface="Arial" panose="020B0604020202020204" pitchFamily="34" charset="0"/>
              <a:buChar char="•"/>
            </a:pPr>
            <a:r>
              <a:rPr lang="en-US" dirty="0">
                <a:latin typeface="Abadi" panose="020B0604020104020204" pitchFamily="34" charset="0"/>
              </a:rPr>
              <a:t>batch_size = 32</a:t>
            </a:r>
          </a:p>
          <a:p>
            <a:pPr marL="285750" indent="-285750">
              <a:lnSpc>
                <a:spcPct val="150000"/>
              </a:lnSpc>
              <a:buFont typeface="Arial" panose="020B0604020202020204" pitchFamily="34" charset="0"/>
              <a:buChar char="•"/>
            </a:pPr>
            <a:r>
              <a:rPr lang="en-US" dirty="0">
                <a:latin typeface="Abadi" panose="020B0604020104020204" pitchFamily="34" charset="0"/>
              </a:rPr>
              <a:t>rebalance_period = 90</a:t>
            </a:r>
          </a:p>
          <a:p>
            <a:pPr marL="285750" indent="-285750">
              <a:lnSpc>
                <a:spcPct val="150000"/>
              </a:lnSpc>
              <a:buFont typeface="Arial" panose="020B0604020202020204" pitchFamily="34" charset="0"/>
              <a:buChar char="•"/>
            </a:pPr>
            <a:r>
              <a:rPr lang="en-US" dirty="0">
                <a:latin typeface="Abadi" panose="020B0604020104020204" pitchFamily="34" charset="0"/>
              </a:rPr>
              <a:t>dropout=0.25</a:t>
            </a:r>
          </a:p>
          <a:p>
            <a:pPr marL="285750" indent="-285750">
              <a:lnSpc>
                <a:spcPct val="150000"/>
              </a:lnSpc>
              <a:buFont typeface="Arial" panose="020B0604020202020204" pitchFamily="34" charset="0"/>
              <a:buChar char="•"/>
            </a:pPr>
            <a:r>
              <a:rPr lang="en-US" dirty="0">
                <a:latin typeface="Abadi" panose="020B0604020104020204" pitchFamily="34" charset="0"/>
              </a:rPr>
              <a:t>Activation = Elu</a:t>
            </a:r>
          </a:p>
          <a:p>
            <a:pPr marL="285750" indent="-285750">
              <a:lnSpc>
                <a:spcPct val="150000"/>
              </a:lnSpc>
              <a:buFont typeface="Arial" panose="020B0604020202020204" pitchFamily="34" charset="0"/>
              <a:buChar char="•"/>
            </a:pPr>
            <a:r>
              <a:rPr lang="en-US" dirty="0">
                <a:latin typeface="Abadi" panose="020B0604020104020204" pitchFamily="34" charset="0"/>
              </a:rPr>
              <a:t>optimizer=‘Adam’</a:t>
            </a:r>
          </a:p>
          <a:p>
            <a:pPr marL="285750" indent="-285750">
              <a:lnSpc>
                <a:spcPct val="150000"/>
              </a:lnSpc>
              <a:buFont typeface="Arial" panose="020B0604020202020204" pitchFamily="34" charset="0"/>
              <a:buChar char="•"/>
            </a:pPr>
            <a:r>
              <a:rPr lang="en-US" dirty="0">
                <a:latin typeface="Abadi" panose="020B0604020104020204" pitchFamily="34" charset="0"/>
              </a:rPr>
              <a:t>loss=‘MSE’</a:t>
            </a:r>
          </a:p>
          <a:p>
            <a:pPr marL="285750" indent="-285750">
              <a:lnSpc>
                <a:spcPct val="150000"/>
              </a:lnSpc>
              <a:buFont typeface="Arial" panose="020B0604020202020204" pitchFamily="34" charset="0"/>
              <a:buChar char="•"/>
            </a:pPr>
            <a:r>
              <a:rPr lang="en-US" dirty="0">
                <a:latin typeface="Abadi" panose="020B0604020104020204" pitchFamily="34" charset="0"/>
              </a:rPr>
              <a:t>Layers = 5</a:t>
            </a:r>
          </a:p>
          <a:p>
            <a:pPr marL="285750" indent="-285750">
              <a:lnSpc>
                <a:spcPct val="150000"/>
              </a:lnSpc>
              <a:buFont typeface="Arial" panose="020B0604020202020204" pitchFamily="34" charset="0"/>
              <a:buChar char="•"/>
            </a:pPr>
            <a:r>
              <a:rPr lang="en-US" dirty="0">
                <a:latin typeface="Abadi" panose="020B0604020104020204" pitchFamily="34" charset="0"/>
              </a:rPr>
              <a:t>Epochs = 100</a:t>
            </a:r>
          </a:p>
        </p:txBody>
      </p:sp>
      <p:sp>
        <p:nvSpPr>
          <p:cNvPr id="3" name="Rectangle 2">
            <a:extLst>
              <a:ext uri="{FF2B5EF4-FFF2-40B4-BE49-F238E27FC236}">
                <a16:creationId xmlns:a16="http://schemas.microsoft.com/office/drawing/2014/main" id="{3679F85E-080C-9A40-B9B0-96829DA1C373}"/>
              </a:ext>
            </a:extLst>
          </p:cNvPr>
          <p:cNvSpPr/>
          <p:nvPr/>
        </p:nvSpPr>
        <p:spPr>
          <a:xfrm>
            <a:off x="6201104" y="1309958"/>
            <a:ext cx="6096000" cy="2119042"/>
          </a:xfrm>
          <a:prstGeom prst="rect">
            <a:avLst/>
          </a:prstGeom>
        </p:spPr>
        <p:txBody>
          <a:bodyPr>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alpha = 0.5</a:t>
            </a:r>
          </a:p>
          <a:p>
            <a:pPr marL="285750" indent="-285750">
              <a:lnSpc>
                <a:spcPct val="150000"/>
              </a:lnSpc>
              <a:buFont typeface="Arial" panose="020B0604020202020204" pitchFamily="34" charset="0"/>
              <a:buChar char="•"/>
            </a:pPr>
            <a:r>
              <a:rPr lang="en-US" dirty="0">
                <a:latin typeface="Abadi" panose="020B0604020104020204" pitchFamily="34" charset="0"/>
              </a:rPr>
              <a:t>gamma = 0.95</a:t>
            </a:r>
          </a:p>
          <a:p>
            <a:pPr marL="285750" indent="-285750">
              <a:lnSpc>
                <a:spcPct val="150000"/>
              </a:lnSpc>
              <a:buFont typeface="Arial" panose="020B0604020202020204" pitchFamily="34" charset="0"/>
              <a:buChar char="•"/>
            </a:pPr>
            <a:r>
              <a:rPr lang="en-US" dirty="0">
                <a:latin typeface="Abadi" panose="020B0604020104020204" pitchFamily="34" charset="0"/>
              </a:rPr>
              <a:t>epsilon = 1.0</a:t>
            </a:r>
          </a:p>
          <a:p>
            <a:pPr marL="285750" indent="-285750">
              <a:lnSpc>
                <a:spcPct val="150000"/>
              </a:lnSpc>
              <a:buFont typeface="Arial" panose="020B0604020202020204" pitchFamily="34" charset="0"/>
              <a:buChar char="•"/>
            </a:pPr>
            <a:r>
              <a:rPr lang="en-US" dirty="0">
                <a:latin typeface="Abadi" panose="020B0604020104020204" pitchFamily="34" charset="0"/>
              </a:rPr>
              <a:t>epsilon_min = 0.01</a:t>
            </a:r>
          </a:p>
          <a:p>
            <a:pPr marL="285750" indent="-285750">
              <a:lnSpc>
                <a:spcPct val="150000"/>
              </a:lnSpc>
              <a:buFont typeface="Arial" panose="020B0604020202020204" pitchFamily="34" charset="0"/>
              <a:buChar char="•"/>
            </a:pPr>
            <a:r>
              <a:rPr lang="en-US" dirty="0">
                <a:latin typeface="Abadi" panose="020B0604020104020204" pitchFamily="34" charset="0"/>
              </a:rPr>
              <a:t>epsilon_decay = 0.99</a:t>
            </a:r>
          </a:p>
        </p:txBody>
      </p:sp>
      <p:sp>
        <p:nvSpPr>
          <p:cNvPr id="6" name="Rectangle 5">
            <a:extLst>
              <a:ext uri="{FF2B5EF4-FFF2-40B4-BE49-F238E27FC236}">
                <a16:creationId xmlns:a16="http://schemas.microsoft.com/office/drawing/2014/main" id="{5D7B6841-AB9F-514D-97FF-2FE4D01577F0}"/>
              </a:ext>
            </a:extLst>
          </p:cNvPr>
          <p:cNvSpPr/>
          <p:nvPr/>
        </p:nvSpPr>
        <p:spPr>
          <a:xfrm>
            <a:off x="1487285" y="6432896"/>
            <a:ext cx="7189075"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a:t>
            </a:r>
            <a:r>
              <a:rPr lang="en-US" sz="1200" dirty="0">
                <a:solidFill>
                  <a:srgbClr val="FFFFFF"/>
                </a:solidFill>
                <a:latin typeface="Abadi" panose="020B0604020104020204" pitchFamily="34" charset="0"/>
              </a:rPr>
              <a:t>Methodology</a:t>
            </a:r>
            <a:r>
              <a:rPr lang="en-US" sz="1200" dirty="0">
                <a:solidFill>
                  <a:srgbClr val="7F7F7F"/>
                </a:solidFill>
                <a:latin typeface="Abadi" panose="020B0604020104020204" pitchFamily="34" charset="0"/>
              </a:rPr>
              <a:t>-&gt;Findings-&gt;Conclusions-&gt;Recommendations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72921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4048-F9F5-4B73-98D3-071E251597E5}"/>
              </a:ext>
            </a:extLst>
          </p:cNvPr>
          <p:cNvSpPr>
            <a:spLocks noGrp="1"/>
          </p:cNvSpPr>
          <p:nvPr>
            <p:ph type="title"/>
          </p:nvPr>
        </p:nvSpPr>
        <p:spPr>
          <a:xfrm>
            <a:off x="1097280" y="286603"/>
            <a:ext cx="10058400" cy="670396"/>
          </a:xfrm>
        </p:spPr>
        <p:txBody>
          <a:bodyPr>
            <a:normAutofit fontScale="90000"/>
          </a:bodyPr>
          <a:lstStyle/>
          <a:p>
            <a:r>
              <a:rPr lang="en-US">
                <a:latin typeface="Abadi"/>
              </a:rPr>
              <a:t>            Findings – Time Series</a:t>
            </a:r>
          </a:p>
        </p:txBody>
      </p:sp>
      <p:sp>
        <p:nvSpPr>
          <p:cNvPr id="4" name="Slide Number Placeholder 3">
            <a:extLst>
              <a:ext uri="{FF2B5EF4-FFF2-40B4-BE49-F238E27FC236}">
                <a16:creationId xmlns:a16="http://schemas.microsoft.com/office/drawing/2014/main" id="{0A140DD3-CBF2-4EC3-86C9-BBD6CBEAEC0C}"/>
              </a:ext>
            </a:extLst>
          </p:cNvPr>
          <p:cNvSpPr>
            <a:spLocks noGrp="1"/>
          </p:cNvSpPr>
          <p:nvPr>
            <p:ph type="sldNum" sz="quarter" idx="12"/>
          </p:nvPr>
        </p:nvSpPr>
        <p:spPr/>
        <p:txBody>
          <a:bodyPr/>
          <a:lstStyle/>
          <a:p>
            <a:fld id="{3A98EE3D-8CD1-4C3F-BD1C-C98C9596463C}" type="slidenum">
              <a:rPr lang="en-US" smtClean="0"/>
              <a:t>14</a:t>
            </a:fld>
            <a:endParaRPr lang="en-US"/>
          </a:p>
        </p:txBody>
      </p:sp>
      <p:sp>
        <p:nvSpPr>
          <p:cNvPr id="5" name="Content Placeholder 4">
            <a:extLst>
              <a:ext uri="{FF2B5EF4-FFF2-40B4-BE49-F238E27FC236}">
                <a16:creationId xmlns:a16="http://schemas.microsoft.com/office/drawing/2014/main" id="{8C16D6A1-06DA-4318-8543-F652AB3EF2E9}"/>
              </a:ext>
            </a:extLst>
          </p:cNvPr>
          <p:cNvSpPr txBox="1">
            <a:spLocks/>
          </p:cNvSpPr>
          <p:nvPr/>
        </p:nvSpPr>
        <p:spPr>
          <a:xfrm>
            <a:off x="573473" y="2231908"/>
            <a:ext cx="5522527" cy="489757"/>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6705432"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tab pos="6705432" algn="r"/>
              </a:tabLst>
              <a:defRPr/>
            </a:pPr>
            <a:r>
              <a:rPr kumimoji="0" lang="en-US" sz="1200" b="1" i="0" u="none" strike="noStrike" kern="1200" cap="none" spc="0" normalizeH="0" baseline="0" noProof="0">
                <a:ln>
                  <a:noFill/>
                </a:ln>
                <a:solidFill>
                  <a:sysClr val="windowText" lastClr="000000"/>
                </a:solidFill>
                <a:effectLst/>
                <a:uLnTx/>
                <a:uFillTx/>
                <a:latin typeface="Verdana"/>
                <a:ea typeface="+mn-ea"/>
                <a:cs typeface="+mn-cs"/>
              </a:rPr>
              <a:t>The 5 highest growth stock base on growth prediction</a:t>
            </a:r>
          </a:p>
        </p:txBody>
      </p:sp>
      <p:graphicFrame>
        <p:nvGraphicFramePr>
          <p:cNvPr id="6" name="Table 5">
            <a:extLst>
              <a:ext uri="{FF2B5EF4-FFF2-40B4-BE49-F238E27FC236}">
                <a16:creationId xmlns:a16="http://schemas.microsoft.com/office/drawing/2014/main" id="{17A7E510-B6EE-40CC-8624-1FE442D2F4C0}"/>
              </a:ext>
            </a:extLst>
          </p:cNvPr>
          <p:cNvGraphicFramePr>
            <a:graphicFrameLocks noGrp="1"/>
          </p:cNvGraphicFramePr>
          <p:nvPr>
            <p:extLst>
              <p:ext uri="{D42A27DB-BD31-4B8C-83A1-F6EECF244321}">
                <p14:modId xmlns:p14="http://schemas.microsoft.com/office/powerpoint/2010/main" val="2807296433"/>
              </p:ext>
            </p:extLst>
          </p:nvPr>
        </p:nvGraphicFramePr>
        <p:xfrm>
          <a:off x="489360" y="2740953"/>
          <a:ext cx="5690459" cy="1466375"/>
        </p:xfrm>
        <a:graphic>
          <a:graphicData uri="http://schemas.openxmlformats.org/drawingml/2006/table">
            <a:tbl>
              <a:tblPr/>
              <a:tblGrid>
                <a:gridCol w="369874">
                  <a:extLst>
                    <a:ext uri="{9D8B030D-6E8A-4147-A177-3AD203B41FA5}">
                      <a16:colId xmlns:a16="http://schemas.microsoft.com/office/drawing/2014/main" val="1587483470"/>
                    </a:ext>
                  </a:extLst>
                </a:gridCol>
                <a:gridCol w="1462984">
                  <a:extLst>
                    <a:ext uri="{9D8B030D-6E8A-4147-A177-3AD203B41FA5}">
                      <a16:colId xmlns:a16="http://schemas.microsoft.com/office/drawing/2014/main" val="1366012392"/>
                    </a:ext>
                  </a:extLst>
                </a:gridCol>
                <a:gridCol w="1278047">
                  <a:extLst>
                    <a:ext uri="{9D8B030D-6E8A-4147-A177-3AD203B41FA5}">
                      <a16:colId xmlns:a16="http://schemas.microsoft.com/office/drawing/2014/main" val="153656515"/>
                    </a:ext>
                  </a:extLst>
                </a:gridCol>
                <a:gridCol w="596091">
                  <a:extLst>
                    <a:ext uri="{9D8B030D-6E8A-4147-A177-3AD203B41FA5}">
                      <a16:colId xmlns:a16="http://schemas.microsoft.com/office/drawing/2014/main" val="1020541261"/>
                    </a:ext>
                  </a:extLst>
                </a:gridCol>
                <a:gridCol w="460690">
                  <a:extLst>
                    <a:ext uri="{9D8B030D-6E8A-4147-A177-3AD203B41FA5}">
                      <a16:colId xmlns:a16="http://schemas.microsoft.com/office/drawing/2014/main" val="862884959"/>
                    </a:ext>
                  </a:extLst>
                </a:gridCol>
                <a:gridCol w="500321">
                  <a:extLst>
                    <a:ext uri="{9D8B030D-6E8A-4147-A177-3AD203B41FA5}">
                      <a16:colId xmlns:a16="http://schemas.microsoft.com/office/drawing/2014/main" val="4102467243"/>
                    </a:ext>
                  </a:extLst>
                </a:gridCol>
                <a:gridCol w="460690">
                  <a:extLst>
                    <a:ext uri="{9D8B030D-6E8A-4147-A177-3AD203B41FA5}">
                      <a16:colId xmlns:a16="http://schemas.microsoft.com/office/drawing/2014/main" val="3775670492"/>
                    </a:ext>
                  </a:extLst>
                </a:gridCol>
                <a:gridCol w="561762">
                  <a:extLst>
                    <a:ext uri="{9D8B030D-6E8A-4147-A177-3AD203B41FA5}">
                      <a16:colId xmlns:a16="http://schemas.microsoft.com/office/drawing/2014/main" val="1233599432"/>
                    </a:ext>
                  </a:extLst>
                </a:gridCol>
              </a:tblGrid>
              <a:tr h="218977">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2060"/>
                          </a:solidFill>
                          <a:effectLst/>
                          <a:latin typeface="Calibri" panose="020F0502020204030204" pitchFamily="34" charset="0"/>
                        </a:rPr>
                        <a:t>Adj Close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0000"/>
                          </a:solidFill>
                          <a:effectLst/>
                          <a:latin typeface="Calibri" panose="020F0502020204030204" pitchFamily="34" charset="0"/>
                        </a:rPr>
                        <a:t>Predict Growth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solidFill>
                      <a:srgbClr val="B4C6E7"/>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0000"/>
                          </a:solidFill>
                          <a:effectLst/>
                          <a:latin typeface="Calibri" panose="020F0502020204030204" pitchFamily="34" charset="0"/>
                        </a:rPr>
                        <a:t>Actual Growth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solidFill>
                      <a:srgbClr val="F8CBAD"/>
                    </a:solidFill>
                  </a:tcPr>
                </a:tc>
                <a:tc hMerge="1">
                  <a:txBody>
                    <a:bodyPr/>
                    <a:lstStyle/>
                    <a:p>
                      <a:endParaRPr lang="en-US"/>
                    </a:p>
                  </a:txBody>
                  <a:tcPr/>
                </a:tc>
                <a:extLst>
                  <a:ext uri="{0D108BD9-81ED-4DB2-BD59-A6C34878D82A}">
                    <a16:rowId xmlns:a16="http://schemas.microsoft.com/office/drawing/2014/main" val="519987110"/>
                  </a:ext>
                </a:extLst>
              </a:tr>
              <a:tr h="266488">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Stock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b"/>
                      <a:r>
                        <a:rPr lang="en-US" sz="1100" b="0" i="0" u="none" strike="noStrike">
                          <a:solidFill>
                            <a:srgbClr val="000000"/>
                          </a:solidFill>
                          <a:effectLst/>
                          <a:latin typeface="Calibri" panose="020F0502020204030204" pitchFamily="34" charset="0"/>
                        </a:rPr>
                        <a:t>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b"/>
                      <a:r>
                        <a:rPr lang="en-US" sz="1100" b="0" i="0" u="none" strike="noStrike">
                          <a:solidFill>
                            <a:srgbClr val="000000"/>
                          </a:solidFill>
                          <a:effectLst/>
                          <a:latin typeface="Calibri" panose="020F0502020204030204" pitchFamily="34" charset="0"/>
                        </a:rPr>
                        <a:t>Industry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2060"/>
                          </a:solidFill>
                          <a:effectLst/>
                          <a:latin typeface="Calibri" panose="020F0502020204030204" pitchFamily="34" charset="0"/>
                        </a:rPr>
                        <a:t>31-Mar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2060"/>
                          </a:solidFill>
                          <a:effectLst/>
                          <a:latin typeface="Calibri" panose="020F0502020204030204" pitchFamily="34" charset="0"/>
                        </a:rPr>
                        <a:t>15-Apr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0000"/>
                          </a:solidFill>
                          <a:effectLst/>
                          <a:latin typeface="Calibri" panose="020F0502020204030204" pitchFamily="34" charset="0"/>
                        </a:rPr>
                        <a:t>Growth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2060"/>
                          </a:solidFill>
                          <a:effectLst/>
                          <a:latin typeface="Calibri" panose="020F0502020204030204" pitchFamily="34" charset="0"/>
                        </a:rPr>
                        <a:t>15-Apr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0000"/>
                          </a:solidFill>
                          <a:effectLst/>
                          <a:latin typeface="Calibri" panose="020F0502020204030204" pitchFamily="34" charset="0"/>
                        </a:rPr>
                        <a:t>Growth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4036153"/>
                  </a:ext>
                </a:extLst>
              </a:tr>
              <a:tr h="199866">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TSLA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Tesla, Inc.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Auto Manufacturers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667.93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817.08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solidFill>
                      <a:srgbClr val="63BE7B"/>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738.85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solidFill>
                      <a:srgbClr val="92CC7E"/>
                    </a:solidFill>
                  </a:tcPr>
                </a:tc>
                <a:extLst>
                  <a:ext uri="{0D108BD9-81ED-4DB2-BD59-A6C34878D82A}">
                    <a16:rowId xmlns:a16="http://schemas.microsoft.com/office/drawing/2014/main" val="2671285704"/>
                  </a:ext>
                </a:extLst>
              </a:tr>
              <a:tr h="195261">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ETSY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Etsy, Inc.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Internet Retail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201.67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240.23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70C27C"/>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219.29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9CE7F"/>
                    </a:solidFill>
                  </a:tcPr>
                </a:tc>
                <a:extLst>
                  <a:ext uri="{0D108BD9-81ED-4DB2-BD59-A6C34878D82A}">
                    <a16:rowId xmlns:a16="http://schemas.microsoft.com/office/drawing/2014/main" val="2059070860"/>
                  </a:ext>
                </a:extLst>
              </a:tr>
              <a:tr h="195261">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DIS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Walt Disney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Entertainment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184.52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217.31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76C47D"/>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185.93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9D780"/>
                    </a:solidFill>
                  </a:tcPr>
                </a:tc>
                <a:extLst>
                  <a:ext uri="{0D108BD9-81ED-4DB2-BD59-A6C34878D82A}">
                    <a16:rowId xmlns:a16="http://schemas.microsoft.com/office/drawing/2014/main" val="3200183423"/>
                  </a:ext>
                </a:extLst>
              </a:tr>
              <a:tr h="195261">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Teradyne, Inc.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Semiconductor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121.68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142.35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79C57D"/>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131.19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DCF7F"/>
                    </a:solidFill>
                  </a:tcPr>
                </a:tc>
                <a:extLst>
                  <a:ext uri="{0D108BD9-81ED-4DB2-BD59-A6C34878D82A}">
                    <a16:rowId xmlns:a16="http://schemas.microsoft.com/office/drawing/2014/main" val="2778830346"/>
                  </a:ext>
                </a:extLst>
              </a:tr>
              <a:tr h="195261">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FCX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Freeport-McMoRan Inc.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Basic Materials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32.93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38.48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79C57D"/>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37.83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81C77D"/>
                    </a:solidFill>
                  </a:tcPr>
                </a:tc>
                <a:extLst>
                  <a:ext uri="{0D108BD9-81ED-4DB2-BD59-A6C34878D82A}">
                    <a16:rowId xmlns:a16="http://schemas.microsoft.com/office/drawing/2014/main" val="30495646"/>
                  </a:ext>
                </a:extLst>
              </a:tr>
            </a:tbl>
          </a:graphicData>
        </a:graphic>
      </p:graphicFrame>
      <p:graphicFrame>
        <p:nvGraphicFramePr>
          <p:cNvPr id="7" name="Table 6">
            <a:extLst>
              <a:ext uri="{FF2B5EF4-FFF2-40B4-BE49-F238E27FC236}">
                <a16:creationId xmlns:a16="http://schemas.microsoft.com/office/drawing/2014/main" id="{9414A542-ADFB-4CBA-8A73-DB2CF4FD83C4}"/>
              </a:ext>
            </a:extLst>
          </p:cNvPr>
          <p:cNvGraphicFramePr>
            <a:graphicFrameLocks noGrp="1"/>
          </p:cNvGraphicFramePr>
          <p:nvPr>
            <p:extLst>
              <p:ext uri="{D42A27DB-BD31-4B8C-83A1-F6EECF244321}">
                <p14:modId xmlns:p14="http://schemas.microsoft.com/office/powerpoint/2010/main" val="4006534681"/>
              </p:ext>
            </p:extLst>
          </p:nvPr>
        </p:nvGraphicFramePr>
        <p:xfrm>
          <a:off x="6515770" y="2752075"/>
          <a:ext cx="5222966" cy="1455251"/>
        </p:xfrm>
        <a:graphic>
          <a:graphicData uri="http://schemas.openxmlformats.org/drawingml/2006/table">
            <a:tbl>
              <a:tblPr/>
              <a:tblGrid>
                <a:gridCol w="382437">
                  <a:extLst>
                    <a:ext uri="{9D8B030D-6E8A-4147-A177-3AD203B41FA5}">
                      <a16:colId xmlns:a16="http://schemas.microsoft.com/office/drawing/2014/main" val="3473858676"/>
                    </a:ext>
                  </a:extLst>
                </a:gridCol>
                <a:gridCol w="1324872">
                  <a:extLst>
                    <a:ext uri="{9D8B030D-6E8A-4147-A177-3AD203B41FA5}">
                      <a16:colId xmlns:a16="http://schemas.microsoft.com/office/drawing/2014/main" val="1554490128"/>
                    </a:ext>
                  </a:extLst>
                </a:gridCol>
                <a:gridCol w="775119">
                  <a:extLst>
                    <a:ext uri="{9D8B030D-6E8A-4147-A177-3AD203B41FA5}">
                      <a16:colId xmlns:a16="http://schemas.microsoft.com/office/drawing/2014/main" val="4054605681"/>
                    </a:ext>
                  </a:extLst>
                </a:gridCol>
                <a:gridCol w="616338">
                  <a:extLst>
                    <a:ext uri="{9D8B030D-6E8A-4147-A177-3AD203B41FA5}">
                      <a16:colId xmlns:a16="http://schemas.microsoft.com/office/drawing/2014/main" val="2738409482"/>
                    </a:ext>
                  </a:extLst>
                </a:gridCol>
                <a:gridCol w="476339">
                  <a:extLst>
                    <a:ext uri="{9D8B030D-6E8A-4147-A177-3AD203B41FA5}">
                      <a16:colId xmlns:a16="http://schemas.microsoft.com/office/drawing/2014/main" val="450998198"/>
                    </a:ext>
                  </a:extLst>
                </a:gridCol>
                <a:gridCol w="517315">
                  <a:extLst>
                    <a:ext uri="{9D8B030D-6E8A-4147-A177-3AD203B41FA5}">
                      <a16:colId xmlns:a16="http://schemas.microsoft.com/office/drawing/2014/main" val="4237435242"/>
                    </a:ext>
                  </a:extLst>
                </a:gridCol>
                <a:gridCol w="476339">
                  <a:extLst>
                    <a:ext uri="{9D8B030D-6E8A-4147-A177-3AD203B41FA5}">
                      <a16:colId xmlns:a16="http://schemas.microsoft.com/office/drawing/2014/main" val="1865431120"/>
                    </a:ext>
                  </a:extLst>
                </a:gridCol>
                <a:gridCol w="654207">
                  <a:extLst>
                    <a:ext uri="{9D8B030D-6E8A-4147-A177-3AD203B41FA5}">
                      <a16:colId xmlns:a16="http://schemas.microsoft.com/office/drawing/2014/main" val="193669009"/>
                    </a:ext>
                  </a:extLst>
                </a:gridCol>
              </a:tblGrid>
              <a:tr h="207893">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2060"/>
                          </a:solidFill>
                          <a:effectLst/>
                          <a:latin typeface="Calibri" panose="020F0502020204030204" pitchFamily="34" charset="0"/>
                        </a:rPr>
                        <a:t>Adj Close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0000"/>
                          </a:solidFill>
                          <a:effectLst/>
                          <a:latin typeface="Calibri" panose="020F0502020204030204" pitchFamily="34" charset="0"/>
                        </a:rPr>
                        <a:t>Predict Growth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solidFill>
                      <a:srgbClr val="B4C6E7"/>
                    </a:solid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0000"/>
                          </a:solidFill>
                          <a:effectLst/>
                          <a:latin typeface="Calibri" panose="020F0502020204030204" pitchFamily="34" charset="0"/>
                        </a:rPr>
                        <a:t>Actual Growth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solidFill>
                      <a:srgbClr val="F8CBAD"/>
                    </a:solidFill>
                  </a:tcPr>
                </a:tc>
                <a:tc hMerge="1">
                  <a:txBody>
                    <a:bodyPr/>
                    <a:lstStyle/>
                    <a:p>
                      <a:endParaRPr lang="en-US"/>
                    </a:p>
                  </a:txBody>
                  <a:tcPr/>
                </a:tc>
                <a:extLst>
                  <a:ext uri="{0D108BD9-81ED-4DB2-BD59-A6C34878D82A}">
                    <a16:rowId xmlns:a16="http://schemas.microsoft.com/office/drawing/2014/main" val="737755492"/>
                  </a:ext>
                </a:extLst>
              </a:tr>
              <a:tr h="207893">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Stock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b"/>
                      <a:r>
                        <a:rPr lang="en-US" sz="1100" b="0" i="0" u="none" strike="noStrike">
                          <a:solidFill>
                            <a:srgbClr val="000000"/>
                          </a:solidFill>
                          <a:effectLst/>
                          <a:latin typeface="Calibri" panose="020F0502020204030204" pitchFamily="34" charset="0"/>
                        </a:rPr>
                        <a:t>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b"/>
                      <a:r>
                        <a:rPr lang="en-US" sz="1100" b="0" i="0" u="none" strike="noStrike">
                          <a:solidFill>
                            <a:srgbClr val="000000"/>
                          </a:solidFill>
                          <a:effectLst/>
                          <a:latin typeface="Calibri" panose="020F0502020204030204" pitchFamily="34" charset="0"/>
                        </a:rPr>
                        <a:t>Industry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2060"/>
                          </a:solidFill>
                          <a:effectLst/>
                          <a:latin typeface="Calibri" panose="020F0502020204030204" pitchFamily="34" charset="0"/>
                        </a:rPr>
                        <a:t>31-Mar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2060"/>
                          </a:solidFill>
                          <a:effectLst/>
                          <a:latin typeface="Calibri" panose="020F0502020204030204" pitchFamily="34" charset="0"/>
                        </a:rPr>
                        <a:t>15-Apr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0000"/>
                          </a:solidFill>
                          <a:effectLst/>
                          <a:latin typeface="Calibri" panose="020F0502020204030204" pitchFamily="34" charset="0"/>
                        </a:rPr>
                        <a:t>Growth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2060"/>
                          </a:solidFill>
                          <a:effectLst/>
                          <a:latin typeface="Calibri" panose="020F0502020204030204" pitchFamily="34" charset="0"/>
                        </a:rPr>
                        <a:t>15-Apr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b"/>
                      <a:r>
                        <a:rPr lang="en-US" sz="1100" b="0" i="0" u="none" strike="noStrike">
                          <a:solidFill>
                            <a:srgbClr val="000000"/>
                          </a:solidFill>
                          <a:effectLst/>
                          <a:latin typeface="Calibri" panose="020F0502020204030204" pitchFamily="34" charset="0"/>
                        </a:rPr>
                        <a:t>Growth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w="6350" cap="flat" cmpd="sng" algn="ctr">
                      <a:solidFill>
                        <a:srgbClr val="26262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4930353"/>
                  </a:ext>
                </a:extLst>
              </a:tr>
              <a:tr h="207893">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PKI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PerkinElmer, Inc.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Healthcare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128.29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132.97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solidFill>
                      <a:srgbClr val="B4D680"/>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134.63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262626"/>
                      </a:solidFill>
                      <a:prstDash val="solid"/>
                      <a:round/>
                      <a:headEnd type="none" w="med" len="med"/>
                      <a:tailEnd type="none" w="med" len="med"/>
                    </a:lnT>
                    <a:lnB>
                      <a:noFill/>
                    </a:lnB>
                    <a:lnTlToBr w="12700" cmpd="sng">
                      <a:noFill/>
                      <a:prstDash val="solid"/>
                    </a:lnTlToBr>
                    <a:lnBlToTr w="12700" cmpd="sng">
                      <a:noFill/>
                      <a:prstDash val="solid"/>
                    </a:lnBlToTr>
                    <a:solidFill>
                      <a:srgbClr val="AED480"/>
                    </a:solidFill>
                  </a:tcPr>
                </a:tc>
                <a:extLst>
                  <a:ext uri="{0D108BD9-81ED-4DB2-BD59-A6C34878D82A}">
                    <a16:rowId xmlns:a16="http://schemas.microsoft.com/office/drawing/2014/main" val="2735642282"/>
                  </a:ext>
                </a:extLst>
              </a:tr>
              <a:tr h="207893">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FITB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Fifth Third Bancorp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Banks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37.45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38.72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5D680"/>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38.03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DD881"/>
                    </a:solidFill>
                  </a:tcPr>
                </a:tc>
                <a:extLst>
                  <a:ext uri="{0D108BD9-81ED-4DB2-BD59-A6C34878D82A}">
                    <a16:rowId xmlns:a16="http://schemas.microsoft.com/office/drawing/2014/main" val="3745288290"/>
                  </a:ext>
                </a:extLst>
              </a:tr>
              <a:tr h="207893">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Jacobs Engineering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Engineering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129.27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133.28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6D680"/>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133.91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4D680"/>
                    </a:solidFill>
                  </a:tcPr>
                </a:tc>
                <a:extLst>
                  <a:ext uri="{0D108BD9-81ED-4DB2-BD59-A6C34878D82A}">
                    <a16:rowId xmlns:a16="http://schemas.microsoft.com/office/drawing/2014/main" val="1608817696"/>
                  </a:ext>
                </a:extLst>
              </a:tr>
              <a:tr h="207893">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TRV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Travelers Companies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Insurance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150.40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154.81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7D780"/>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154.36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B8D780"/>
                    </a:solidFill>
                  </a:tcPr>
                </a:tc>
                <a:extLst>
                  <a:ext uri="{0D108BD9-81ED-4DB2-BD59-A6C34878D82A}">
                    <a16:rowId xmlns:a16="http://schemas.microsoft.com/office/drawing/2014/main" val="379157468"/>
                  </a:ext>
                </a:extLst>
              </a:tr>
              <a:tr h="207893">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b"/>
                      <a:r>
                        <a:rPr lang="en-US" sz="1100" b="0" i="0" u="none" strike="noStrike">
                          <a:solidFill>
                            <a:srgbClr val="000000"/>
                          </a:solidFill>
                          <a:effectLst/>
                          <a:latin typeface="Calibri" panose="020F0502020204030204" pitchFamily="34" charset="0"/>
                        </a:rPr>
                        <a:t>CTSH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Cognizant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a:solidFill>
                            <a:srgbClr val="000000"/>
                          </a:solidFill>
                          <a:effectLst/>
                          <a:latin typeface="Calibri" panose="020F0502020204030204" pitchFamily="34" charset="0"/>
                        </a:rPr>
                        <a:t>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78.12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80.40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7D780"/>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2060"/>
                          </a:solidFill>
                          <a:effectLst/>
                          <a:latin typeface="Calibri" panose="020F0502020204030204" pitchFamily="34" charset="0"/>
                        </a:rPr>
                        <a:t>79.77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BD881"/>
                    </a:solidFill>
                  </a:tcPr>
                </a:tc>
                <a:extLst>
                  <a:ext uri="{0D108BD9-81ED-4DB2-BD59-A6C34878D82A}">
                    <a16:rowId xmlns:a16="http://schemas.microsoft.com/office/drawing/2014/main" val="1030733924"/>
                  </a:ext>
                </a:extLst>
              </a:tr>
            </a:tbl>
          </a:graphicData>
        </a:graphic>
      </p:graphicFrame>
      <p:sp>
        <p:nvSpPr>
          <p:cNvPr id="11" name="Content Placeholder 4">
            <a:extLst>
              <a:ext uri="{FF2B5EF4-FFF2-40B4-BE49-F238E27FC236}">
                <a16:creationId xmlns:a16="http://schemas.microsoft.com/office/drawing/2014/main" id="{46C42B39-7D1B-448E-A930-1D45AA72427A}"/>
              </a:ext>
            </a:extLst>
          </p:cNvPr>
          <p:cNvSpPr txBox="1">
            <a:spLocks/>
          </p:cNvSpPr>
          <p:nvPr/>
        </p:nvSpPr>
        <p:spPr>
          <a:xfrm>
            <a:off x="5992427" y="2110154"/>
            <a:ext cx="5522527" cy="570926"/>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6705432"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b="1">
                <a:solidFill>
                  <a:prstClr val="black"/>
                </a:solidFill>
                <a:latin typeface="Verdana"/>
              </a:rPr>
              <a:t>The 5 highest growth stock base on growth prediction that price/std over 102 (S&amp;P500 std)</a:t>
            </a:r>
          </a:p>
        </p:txBody>
      </p:sp>
      <p:graphicFrame>
        <p:nvGraphicFramePr>
          <p:cNvPr id="3" name="Table 2">
            <a:extLst>
              <a:ext uri="{FF2B5EF4-FFF2-40B4-BE49-F238E27FC236}">
                <a16:creationId xmlns:a16="http://schemas.microsoft.com/office/drawing/2014/main" id="{999F7D39-C461-4AC8-8D6D-35FB3EC6839D}"/>
              </a:ext>
            </a:extLst>
          </p:cNvPr>
          <p:cNvGraphicFramePr>
            <a:graphicFrameLocks noGrp="1"/>
          </p:cNvGraphicFramePr>
          <p:nvPr>
            <p:extLst>
              <p:ext uri="{D42A27DB-BD31-4B8C-83A1-F6EECF244321}">
                <p14:modId xmlns:p14="http://schemas.microsoft.com/office/powerpoint/2010/main" val="2365433157"/>
              </p:ext>
            </p:extLst>
          </p:nvPr>
        </p:nvGraphicFramePr>
        <p:xfrm>
          <a:off x="489361" y="4455708"/>
          <a:ext cx="3866992" cy="1041516"/>
        </p:xfrm>
        <a:graphic>
          <a:graphicData uri="http://schemas.openxmlformats.org/drawingml/2006/table">
            <a:tbl>
              <a:tblPr firstRow="1" firstCol="1" bandRow="1">
                <a:tableStyleId>{D27102A9-8310-4765-A935-A1911B00CA55}</a:tableStyleId>
              </a:tblPr>
              <a:tblGrid>
                <a:gridCol w="3043427">
                  <a:extLst>
                    <a:ext uri="{9D8B030D-6E8A-4147-A177-3AD203B41FA5}">
                      <a16:colId xmlns:a16="http://schemas.microsoft.com/office/drawing/2014/main" val="4087364979"/>
                    </a:ext>
                  </a:extLst>
                </a:gridCol>
                <a:gridCol w="823565">
                  <a:extLst>
                    <a:ext uri="{9D8B030D-6E8A-4147-A177-3AD203B41FA5}">
                      <a16:colId xmlns:a16="http://schemas.microsoft.com/office/drawing/2014/main" val="2930091542"/>
                    </a:ext>
                  </a:extLst>
                </a:gridCol>
              </a:tblGrid>
              <a:tr h="347172">
                <a:tc>
                  <a:txBody>
                    <a:bodyPr/>
                    <a:lstStyle/>
                    <a:p>
                      <a:pPr marL="0" marR="0">
                        <a:lnSpc>
                          <a:spcPct val="200000"/>
                        </a:lnSpc>
                        <a:spcBef>
                          <a:spcPts val="0"/>
                        </a:spcBef>
                        <a:spcAft>
                          <a:spcPts val="0"/>
                        </a:spcAft>
                      </a:pPr>
                      <a:r>
                        <a:rPr lang="en-US" sz="1200">
                          <a:effectLst/>
                        </a:rPr>
                        <a:t>High growth portfolio</a:t>
                      </a:r>
                      <a:endParaRPr lang="en-US" sz="12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tc>
                  <a:txBody>
                    <a:bodyPr/>
                    <a:lstStyle/>
                    <a:p>
                      <a:pPr marL="0" marR="0">
                        <a:lnSpc>
                          <a:spcPct val="200000"/>
                        </a:lnSpc>
                        <a:spcBef>
                          <a:spcPts val="0"/>
                        </a:spcBef>
                        <a:spcAft>
                          <a:spcPts val="0"/>
                        </a:spcAft>
                      </a:pPr>
                      <a:r>
                        <a:rPr lang="en-US" sz="1200">
                          <a:effectLst/>
                        </a:rPr>
                        <a:t>Growth</a:t>
                      </a:r>
                      <a:endParaRPr lang="en-US" sz="12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3421973830"/>
                  </a:ext>
                </a:extLst>
              </a:tr>
              <a:tr h="347172">
                <a:tc>
                  <a:txBody>
                    <a:bodyPr/>
                    <a:lstStyle/>
                    <a:p>
                      <a:pPr marL="0" marR="0">
                        <a:lnSpc>
                          <a:spcPct val="200000"/>
                        </a:lnSpc>
                        <a:spcBef>
                          <a:spcPts val="0"/>
                        </a:spcBef>
                        <a:spcAft>
                          <a:spcPts val="0"/>
                        </a:spcAft>
                      </a:pPr>
                      <a:r>
                        <a:rPr lang="en-US" sz="1200">
                          <a:effectLst/>
                        </a:rPr>
                        <a:t>Portfolio Actual Growth</a:t>
                      </a:r>
                      <a:endParaRPr lang="en-US" sz="12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tc>
                  <a:txBody>
                    <a:bodyPr/>
                    <a:lstStyle/>
                    <a:p>
                      <a:pPr marL="0" marR="0">
                        <a:lnSpc>
                          <a:spcPct val="200000"/>
                        </a:lnSpc>
                        <a:spcBef>
                          <a:spcPts val="0"/>
                        </a:spcBef>
                        <a:spcAft>
                          <a:spcPts val="0"/>
                        </a:spcAft>
                      </a:pPr>
                      <a:r>
                        <a:rPr lang="en-US" sz="1200" b="1">
                          <a:solidFill>
                            <a:srgbClr val="00B050"/>
                          </a:solidFill>
                          <a:effectLst/>
                        </a:rPr>
                        <a:t>8.5629%</a:t>
                      </a:r>
                      <a:endParaRPr lang="en-US" sz="1200" b="1">
                        <a:solidFill>
                          <a:srgbClr val="00B050"/>
                        </a:solidFill>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2609452884"/>
                  </a:ext>
                </a:extLst>
              </a:tr>
              <a:tr h="347172">
                <a:tc>
                  <a:txBody>
                    <a:bodyPr/>
                    <a:lstStyle/>
                    <a:p>
                      <a:pPr marL="0" marR="0">
                        <a:lnSpc>
                          <a:spcPct val="200000"/>
                        </a:lnSpc>
                        <a:spcBef>
                          <a:spcPts val="0"/>
                        </a:spcBef>
                        <a:spcAft>
                          <a:spcPts val="0"/>
                        </a:spcAft>
                      </a:pPr>
                      <a:r>
                        <a:rPr lang="en-US" sz="1200">
                          <a:effectLst/>
                        </a:rPr>
                        <a:t>S&amp;P 500 Benchmark Growth</a:t>
                      </a:r>
                      <a:endParaRPr lang="en-US" sz="12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tc>
                  <a:txBody>
                    <a:bodyPr/>
                    <a:lstStyle/>
                    <a:p>
                      <a:pPr marL="0" marR="0">
                        <a:lnSpc>
                          <a:spcPct val="200000"/>
                        </a:lnSpc>
                        <a:spcBef>
                          <a:spcPts val="0"/>
                        </a:spcBef>
                        <a:spcAft>
                          <a:spcPts val="0"/>
                        </a:spcAft>
                      </a:pPr>
                      <a:r>
                        <a:rPr lang="en-US" sz="1200">
                          <a:effectLst/>
                        </a:rPr>
                        <a:t>4.9719%</a:t>
                      </a:r>
                      <a:endParaRPr lang="en-US" sz="12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65420816"/>
                  </a:ext>
                </a:extLst>
              </a:tr>
            </a:tbl>
          </a:graphicData>
        </a:graphic>
      </p:graphicFrame>
      <p:graphicFrame>
        <p:nvGraphicFramePr>
          <p:cNvPr id="12" name="Table 11">
            <a:extLst>
              <a:ext uri="{FF2B5EF4-FFF2-40B4-BE49-F238E27FC236}">
                <a16:creationId xmlns:a16="http://schemas.microsoft.com/office/drawing/2014/main" id="{7ABE6341-8FAF-400C-BF04-7CD535C98D20}"/>
              </a:ext>
            </a:extLst>
          </p:cNvPr>
          <p:cNvGraphicFramePr>
            <a:graphicFrameLocks noGrp="1"/>
          </p:cNvGraphicFramePr>
          <p:nvPr>
            <p:extLst>
              <p:ext uri="{D42A27DB-BD31-4B8C-83A1-F6EECF244321}">
                <p14:modId xmlns:p14="http://schemas.microsoft.com/office/powerpoint/2010/main" val="3566682863"/>
              </p:ext>
            </p:extLst>
          </p:nvPr>
        </p:nvGraphicFramePr>
        <p:xfrm>
          <a:off x="6515769" y="4447544"/>
          <a:ext cx="3866992" cy="1041516"/>
        </p:xfrm>
        <a:graphic>
          <a:graphicData uri="http://schemas.openxmlformats.org/drawingml/2006/table">
            <a:tbl>
              <a:tblPr firstRow="1" firstCol="1" bandRow="1">
                <a:tableStyleId>{D27102A9-8310-4765-A935-A1911B00CA55}</a:tableStyleId>
              </a:tblPr>
              <a:tblGrid>
                <a:gridCol w="3043427">
                  <a:extLst>
                    <a:ext uri="{9D8B030D-6E8A-4147-A177-3AD203B41FA5}">
                      <a16:colId xmlns:a16="http://schemas.microsoft.com/office/drawing/2014/main" val="2792437617"/>
                    </a:ext>
                  </a:extLst>
                </a:gridCol>
                <a:gridCol w="823565">
                  <a:extLst>
                    <a:ext uri="{9D8B030D-6E8A-4147-A177-3AD203B41FA5}">
                      <a16:colId xmlns:a16="http://schemas.microsoft.com/office/drawing/2014/main" val="68620960"/>
                    </a:ext>
                  </a:extLst>
                </a:gridCol>
              </a:tblGrid>
              <a:tr h="347172">
                <a:tc>
                  <a:txBody>
                    <a:bodyPr/>
                    <a:lstStyle/>
                    <a:p>
                      <a:pPr marL="0" marR="0">
                        <a:lnSpc>
                          <a:spcPct val="200000"/>
                        </a:lnSpc>
                        <a:spcBef>
                          <a:spcPts val="0"/>
                        </a:spcBef>
                        <a:spcAft>
                          <a:spcPts val="0"/>
                        </a:spcAft>
                      </a:pPr>
                      <a:r>
                        <a:rPr lang="en-US" sz="1200">
                          <a:effectLst/>
                        </a:rPr>
                        <a:t>standard deviation under S&amp;P 500 portfolio</a:t>
                      </a:r>
                      <a:endParaRPr lang="en-US" sz="12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tc>
                  <a:txBody>
                    <a:bodyPr/>
                    <a:lstStyle/>
                    <a:p>
                      <a:pPr marL="0" marR="0">
                        <a:lnSpc>
                          <a:spcPct val="200000"/>
                        </a:lnSpc>
                        <a:spcBef>
                          <a:spcPts val="0"/>
                        </a:spcBef>
                        <a:spcAft>
                          <a:spcPts val="0"/>
                        </a:spcAft>
                      </a:pPr>
                      <a:r>
                        <a:rPr lang="en-US" sz="1200">
                          <a:effectLst/>
                        </a:rPr>
                        <a:t>Growth</a:t>
                      </a:r>
                      <a:endParaRPr lang="en-US" sz="12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972905116"/>
                  </a:ext>
                </a:extLst>
              </a:tr>
              <a:tr h="347172">
                <a:tc>
                  <a:txBody>
                    <a:bodyPr/>
                    <a:lstStyle/>
                    <a:p>
                      <a:pPr marL="0" marR="0">
                        <a:lnSpc>
                          <a:spcPct val="200000"/>
                        </a:lnSpc>
                        <a:spcBef>
                          <a:spcPts val="0"/>
                        </a:spcBef>
                        <a:spcAft>
                          <a:spcPts val="0"/>
                        </a:spcAft>
                      </a:pPr>
                      <a:r>
                        <a:rPr lang="en-US" sz="1200">
                          <a:effectLst/>
                        </a:rPr>
                        <a:t>Portfolio Actual Growth</a:t>
                      </a:r>
                      <a:endParaRPr lang="en-US" sz="12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tc>
                  <a:txBody>
                    <a:bodyPr/>
                    <a:lstStyle/>
                    <a:p>
                      <a:pPr marL="0" marR="0">
                        <a:lnSpc>
                          <a:spcPct val="200000"/>
                        </a:lnSpc>
                        <a:spcBef>
                          <a:spcPts val="0"/>
                        </a:spcBef>
                        <a:spcAft>
                          <a:spcPts val="0"/>
                        </a:spcAft>
                      </a:pPr>
                      <a:r>
                        <a:rPr lang="en-US" sz="1200" b="1" kern="1200">
                          <a:solidFill>
                            <a:srgbClr val="00B050"/>
                          </a:solidFill>
                          <a:effectLst/>
                        </a:rPr>
                        <a:t>2.9650%</a:t>
                      </a:r>
                      <a:endParaRPr lang="en-US" sz="1200" b="1">
                        <a:solidFill>
                          <a:srgbClr val="00B050"/>
                        </a:solidFill>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2374018205"/>
                  </a:ext>
                </a:extLst>
              </a:tr>
              <a:tr h="347172">
                <a:tc>
                  <a:txBody>
                    <a:bodyPr/>
                    <a:lstStyle/>
                    <a:p>
                      <a:pPr marL="0" marR="0">
                        <a:lnSpc>
                          <a:spcPct val="200000"/>
                        </a:lnSpc>
                        <a:spcBef>
                          <a:spcPts val="0"/>
                        </a:spcBef>
                        <a:spcAft>
                          <a:spcPts val="0"/>
                        </a:spcAft>
                      </a:pPr>
                      <a:r>
                        <a:rPr lang="en-US" sz="1200">
                          <a:effectLst/>
                        </a:rPr>
                        <a:t>S&amp;P 500 Benchmark Growth</a:t>
                      </a:r>
                      <a:endParaRPr lang="en-US" sz="12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tc>
                  <a:txBody>
                    <a:bodyPr/>
                    <a:lstStyle/>
                    <a:p>
                      <a:pPr marL="0" marR="0">
                        <a:lnSpc>
                          <a:spcPct val="200000"/>
                        </a:lnSpc>
                        <a:spcBef>
                          <a:spcPts val="0"/>
                        </a:spcBef>
                        <a:spcAft>
                          <a:spcPts val="0"/>
                        </a:spcAft>
                      </a:pPr>
                      <a:r>
                        <a:rPr lang="en-US" sz="1200" kern="1200">
                          <a:effectLst/>
                        </a:rPr>
                        <a:t>4.9719%</a:t>
                      </a:r>
                      <a:endParaRPr lang="en-US" sz="12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67946475"/>
                  </a:ext>
                </a:extLst>
              </a:tr>
            </a:tbl>
          </a:graphicData>
        </a:graphic>
      </p:graphicFrame>
      <p:sp>
        <p:nvSpPr>
          <p:cNvPr id="8" name="Rectangle 7">
            <a:extLst>
              <a:ext uri="{FF2B5EF4-FFF2-40B4-BE49-F238E27FC236}">
                <a16:creationId xmlns:a16="http://schemas.microsoft.com/office/drawing/2014/main" id="{1466340F-3A27-7241-A72C-85B311EBD5F8}"/>
              </a:ext>
            </a:extLst>
          </p:cNvPr>
          <p:cNvSpPr/>
          <p:nvPr/>
        </p:nvSpPr>
        <p:spPr>
          <a:xfrm>
            <a:off x="1487285" y="6410745"/>
            <a:ext cx="7531856"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Purpose-&gt;Data-&gt;Methodology-&gt;</a:t>
            </a:r>
            <a:r>
              <a:rPr lang="en-US" sz="1200" dirty="0">
                <a:solidFill>
                  <a:srgbClr val="FFFFFF"/>
                </a:solidFill>
                <a:latin typeface="Abadi" panose="020B0604020104020204" pitchFamily="34" charset="0"/>
              </a:rPr>
              <a:t>Findings</a:t>
            </a:r>
            <a:r>
              <a:rPr lang="en-US" sz="1200" dirty="0">
                <a:solidFill>
                  <a:srgbClr val="7F7F7F"/>
                </a:solidFill>
                <a:latin typeface="Abadi" panose="020B0604020104020204" pitchFamily="34" charset="0"/>
              </a:rPr>
              <a:t>-&gt;Conclusions-&gt;Recommendations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219738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0340-F9EC-4C50-BF5B-9C00FB832E1A}"/>
              </a:ext>
            </a:extLst>
          </p:cNvPr>
          <p:cNvSpPr>
            <a:spLocks noGrp="1"/>
          </p:cNvSpPr>
          <p:nvPr>
            <p:ph type="title"/>
          </p:nvPr>
        </p:nvSpPr>
        <p:spPr>
          <a:xfrm>
            <a:off x="1197543" y="96103"/>
            <a:ext cx="10048374" cy="989818"/>
          </a:xfrm>
        </p:spPr>
        <p:txBody>
          <a:bodyPr>
            <a:normAutofit fontScale="90000"/>
          </a:bodyPr>
          <a:lstStyle/>
          <a:p>
            <a:r>
              <a:rPr lang="en-US" sz="4000" dirty="0">
                <a:latin typeface="Abadi" panose="020B0604020104020204" pitchFamily="34" charset="0"/>
              </a:rPr>
              <a:t>Portfolio Findings and Performance from the DQN Reinforcement learning</a:t>
            </a:r>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E53E9283-D5C0-47C2-A24A-E56BE28CC91F}"/>
              </a:ext>
            </a:extLst>
          </p:cNvPr>
          <p:cNvSpPr>
            <a:spLocks noGrp="1"/>
          </p:cNvSpPr>
          <p:nvPr>
            <p:ph type="sldNum" sz="quarter" idx="12"/>
          </p:nvPr>
        </p:nvSpPr>
        <p:spPr/>
        <p:txBody>
          <a:bodyPr/>
          <a:lstStyle/>
          <a:p>
            <a:fld id="{3A98EE3D-8CD1-4C3F-BD1C-C98C9596463C}" type="slidenum">
              <a:rPr lang="en-US" smtClean="0"/>
              <a:t>15</a:t>
            </a:fld>
            <a:endParaRPr lang="en-US"/>
          </a:p>
        </p:txBody>
      </p:sp>
      <p:graphicFrame>
        <p:nvGraphicFramePr>
          <p:cNvPr id="8" name="Table 8">
            <a:extLst>
              <a:ext uri="{FF2B5EF4-FFF2-40B4-BE49-F238E27FC236}">
                <a16:creationId xmlns:a16="http://schemas.microsoft.com/office/drawing/2014/main" id="{2468C8BF-FA40-4B8A-9D17-02733DF223E1}"/>
              </a:ext>
            </a:extLst>
          </p:cNvPr>
          <p:cNvGraphicFramePr>
            <a:graphicFrameLocks noGrp="1"/>
          </p:cNvGraphicFramePr>
          <p:nvPr>
            <p:ph idx="1"/>
            <p:extLst>
              <p:ext uri="{D42A27DB-BD31-4B8C-83A1-F6EECF244321}">
                <p14:modId xmlns:p14="http://schemas.microsoft.com/office/powerpoint/2010/main" val="3772681939"/>
              </p:ext>
            </p:extLst>
          </p:nvPr>
        </p:nvGraphicFramePr>
        <p:xfrm>
          <a:off x="60960" y="1085921"/>
          <a:ext cx="6398185" cy="3021430"/>
        </p:xfrm>
        <a:graphic>
          <a:graphicData uri="http://schemas.openxmlformats.org/drawingml/2006/table">
            <a:tbl>
              <a:tblPr firstRow="1" bandRow="1">
                <a:tableStyleId>{69C7853C-536D-4A76-A0AE-DD22124D55A5}</a:tableStyleId>
              </a:tblPr>
              <a:tblGrid>
                <a:gridCol w="583625">
                  <a:extLst>
                    <a:ext uri="{9D8B030D-6E8A-4147-A177-3AD203B41FA5}">
                      <a16:colId xmlns:a16="http://schemas.microsoft.com/office/drawing/2014/main" val="3778234686"/>
                    </a:ext>
                  </a:extLst>
                </a:gridCol>
                <a:gridCol w="583625">
                  <a:extLst>
                    <a:ext uri="{9D8B030D-6E8A-4147-A177-3AD203B41FA5}">
                      <a16:colId xmlns:a16="http://schemas.microsoft.com/office/drawing/2014/main" val="3299943548"/>
                    </a:ext>
                  </a:extLst>
                </a:gridCol>
                <a:gridCol w="583625">
                  <a:extLst>
                    <a:ext uri="{9D8B030D-6E8A-4147-A177-3AD203B41FA5}">
                      <a16:colId xmlns:a16="http://schemas.microsoft.com/office/drawing/2014/main" val="3297455358"/>
                    </a:ext>
                  </a:extLst>
                </a:gridCol>
                <a:gridCol w="583625">
                  <a:extLst>
                    <a:ext uri="{9D8B030D-6E8A-4147-A177-3AD203B41FA5}">
                      <a16:colId xmlns:a16="http://schemas.microsoft.com/office/drawing/2014/main" val="609001628"/>
                    </a:ext>
                  </a:extLst>
                </a:gridCol>
                <a:gridCol w="583625">
                  <a:extLst>
                    <a:ext uri="{9D8B030D-6E8A-4147-A177-3AD203B41FA5}">
                      <a16:colId xmlns:a16="http://schemas.microsoft.com/office/drawing/2014/main" val="971510345"/>
                    </a:ext>
                  </a:extLst>
                </a:gridCol>
                <a:gridCol w="561935">
                  <a:extLst>
                    <a:ext uri="{9D8B030D-6E8A-4147-A177-3AD203B41FA5}">
                      <a16:colId xmlns:a16="http://schemas.microsoft.com/office/drawing/2014/main" val="3207291365"/>
                    </a:ext>
                  </a:extLst>
                </a:gridCol>
                <a:gridCol w="583625">
                  <a:extLst>
                    <a:ext uri="{9D8B030D-6E8A-4147-A177-3AD203B41FA5}">
                      <a16:colId xmlns:a16="http://schemas.microsoft.com/office/drawing/2014/main" val="632043056"/>
                    </a:ext>
                  </a:extLst>
                </a:gridCol>
                <a:gridCol w="583625">
                  <a:extLst>
                    <a:ext uri="{9D8B030D-6E8A-4147-A177-3AD203B41FA5}">
                      <a16:colId xmlns:a16="http://schemas.microsoft.com/office/drawing/2014/main" val="3561889650"/>
                    </a:ext>
                  </a:extLst>
                </a:gridCol>
                <a:gridCol w="583625">
                  <a:extLst>
                    <a:ext uri="{9D8B030D-6E8A-4147-A177-3AD203B41FA5}">
                      <a16:colId xmlns:a16="http://schemas.microsoft.com/office/drawing/2014/main" val="250129718"/>
                    </a:ext>
                  </a:extLst>
                </a:gridCol>
                <a:gridCol w="583625">
                  <a:extLst>
                    <a:ext uri="{9D8B030D-6E8A-4147-A177-3AD203B41FA5}">
                      <a16:colId xmlns:a16="http://schemas.microsoft.com/office/drawing/2014/main" val="4215379972"/>
                    </a:ext>
                  </a:extLst>
                </a:gridCol>
                <a:gridCol w="583625">
                  <a:extLst>
                    <a:ext uri="{9D8B030D-6E8A-4147-A177-3AD203B41FA5}">
                      <a16:colId xmlns:a16="http://schemas.microsoft.com/office/drawing/2014/main" val="331751937"/>
                    </a:ext>
                  </a:extLst>
                </a:gridCol>
              </a:tblGrid>
              <a:tr h="816916">
                <a:tc>
                  <a:txBody>
                    <a:bodyPr/>
                    <a:lstStyle/>
                    <a:p>
                      <a:pPr algn="l"/>
                      <a:endParaRPr lang="en-US"/>
                    </a:p>
                  </a:txBody>
                  <a:tcPr marL="45720" marR="45720"/>
                </a:tc>
                <a:tc>
                  <a:txBody>
                    <a:bodyPr/>
                    <a:lstStyle/>
                    <a:p>
                      <a:pPr algn="l"/>
                      <a:r>
                        <a:rPr lang="en-US" sz="1000"/>
                        <a:t>Benchmark</a:t>
                      </a:r>
                    </a:p>
                  </a:txBody>
                  <a:tcPr marL="45720" marR="45720"/>
                </a:tc>
                <a:tc>
                  <a:txBody>
                    <a:bodyPr/>
                    <a:lstStyle/>
                    <a:p>
                      <a:pPr algn="l"/>
                      <a:r>
                        <a:rPr lang="en-US" sz="1000"/>
                        <a:t>Minimal variance</a:t>
                      </a:r>
                    </a:p>
                  </a:txBody>
                  <a:tcPr marL="45720" marR="45720"/>
                </a:tc>
                <a:tc>
                  <a:txBody>
                    <a:bodyPr/>
                    <a:lstStyle/>
                    <a:p>
                      <a:pPr algn="l"/>
                      <a:r>
                        <a:rPr lang="en-US" sz="1000"/>
                        <a:t>Maximal returns</a:t>
                      </a:r>
                    </a:p>
                  </a:txBody>
                  <a:tcPr marL="45720" marR="45720">
                    <a:solidFill>
                      <a:srgbClr val="578AF8"/>
                    </a:solidFill>
                  </a:tcPr>
                </a:tc>
                <a:tc>
                  <a:txBody>
                    <a:bodyPr/>
                    <a:lstStyle/>
                    <a:p>
                      <a:pPr algn="l"/>
                      <a:r>
                        <a:rPr lang="en-US" sz="1000"/>
                        <a:t>Maximal sharpe</a:t>
                      </a:r>
                    </a:p>
                  </a:txBody>
                  <a:tcPr marL="45720" marR="45720"/>
                </a:tc>
                <a:tc>
                  <a:txBody>
                    <a:bodyPr/>
                    <a:lstStyle/>
                    <a:p>
                      <a:pPr algn="l"/>
                      <a:r>
                        <a:rPr lang="en-US" sz="1000" dirty="0"/>
                        <a:t>Max decorrelation</a:t>
                      </a:r>
                    </a:p>
                  </a:txBody>
                  <a:tcPr marL="45720" marR="45720"/>
                </a:tc>
                <a:tc>
                  <a:txBody>
                    <a:bodyPr/>
                    <a:lstStyle/>
                    <a:p>
                      <a:pPr algn="l"/>
                      <a:r>
                        <a:rPr lang="en-US" sz="1000"/>
                        <a:t>PCA</a:t>
                      </a:r>
                    </a:p>
                  </a:txBody>
                  <a:tcPr marL="45720" marR="45720"/>
                </a:tc>
                <a:tc>
                  <a:txBody>
                    <a:bodyPr/>
                    <a:lstStyle/>
                    <a:p>
                      <a:pPr algn="l"/>
                      <a:r>
                        <a:rPr lang="en-US" sz="1000"/>
                        <a:t>HRP</a:t>
                      </a:r>
                    </a:p>
                  </a:txBody>
                  <a:tcPr marL="45720" marR="45720"/>
                </a:tc>
                <a:tc>
                  <a:txBody>
                    <a:bodyPr/>
                    <a:lstStyle/>
                    <a:p>
                      <a:pPr algn="l"/>
                      <a:r>
                        <a:rPr lang="en-US" sz="1000"/>
                        <a:t>Auto encoder</a:t>
                      </a:r>
                    </a:p>
                  </a:txBody>
                  <a:tcPr marL="45720" marR="45720"/>
                </a:tc>
                <a:tc>
                  <a:txBody>
                    <a:bodyPr/>
                    <a:lstStyle/>
                    <a:p>
                      <a:pPr lvl="0" algn="l">
                        <a:buNone/>
                      </a:pPr>
                      <a:r>
                        <a:rPr lang="en-US" sz="1000"/>
                        <a:t>Holt winters ex smoothing</a:t>
                      </a:r>
                    </a:p>
                  </a:txBody>
                  <a:tcPr marL="45720" marR="45720"/>
                </a:tc>
                <a:tc>
                  <a:txBody>
                    <a:bodyPr/>
                    <a:lstStyle/>
                    <a:p>
                      <a:pPr algn="l"/>
                      <a:r>
                        <a:rPr lang="en-US" sz="1000"/>
                        <a:t>RL</a:t>
                      </a:r>
                    </a:p>
                  </a:txBody>
                  <a:tcPr marL="45720" marR="45720"/>
                </a:tc>
                <a:extLst>
                  <a:ext uri="{0D108BD9-81ED-4DB2-BD59-A6C34878D82A}">
                    <a16:rowId xmlns:a16="http://schemas.microsoft.com/office/drawing/2014/main" val="3183051907"/>
                  </a:ext>
                </a:extLst>
              </a:tr>
              <a:tr h="392543">
                <a:tc>
                  <a:txBody>
                    <a:bodyPr/>
                    <a:lstStyle/>
                    <a:p>
                      <a:pPr algn="l"/>
                      <a:r>
                        <a:rPr lang="en-US" sz="1000"/>
                        <a:t>Mean returns</a:t>
                      </a:r>
                    </a:p>
                  </a:txBody>
                  <a:tcPr marL="45720" marR="45720"/>
                </a:tc>
                <a:tc>
                  <a:txBody>
                    <a:bodyPr/>
                    <a:lstStyle/>
                    <a:p>
                      <a:pPr lvl="0" algn="l">
                        <a:buNone/>
                      </a:pPr>
                      <a:r>
                        <a:rPr lang="en-US" sz="1000" u="none" strike="noStrike" noProof="0"/>
                        <a:t>0.0018</a:t>
                      </a:r>
                      <a:endParaRPr lang="en-US" sz="1000"/>
                    </a:p>
                  </a:txBody>
                  <a:tcPr marL="45720" marR="45720"/>
                </a:tc>
                <a:tc>
                  <a:txBody>
                    <a:bodyPr/>
                    <a:lstStyle/>
                    <a:p>
                      <a:pPr lvl="0" algn="l">
                        <a:buNone/>
                      </a:pPr>
                      <a:r>
                        <a:rPr lang="en-US" sz="1000" u="none" strike="noStrike" noProof="0"/>
                        <a:t>0.0007</a:t>
                      </a:r>
                      <a:endParaRPr lang="en-US" sz="1000"/>
                    </a:p>
                  </a:txBody>
                  <a:tcPr marL="45720" marR="45720"/>
                </a:tc>
                <a:tc>
                  <a:txBody>
                    <a:bodyPr/>
                    <a:lstStyle/>
                    <a:p>
                      <a:pPr lvl="0" algn="l">
                        <a:buNone/>
                      </a:pPr>
                      <a:r>
                        <a:rPr lang="en-US" sz="1000" u="none" strike="noStrike" noProof="0" dirty="0"/>
                        <a:t>0.0039</a:t>
                      </a:r>
                      <a:endParaRPr lang="en-US" sz="1000" dirty="0"/>
                    </a:p>
                  </a:txBody>
                  <a:tcPr marL="45720" marR="45720">
                    <a:solidFill>
                      <a:srgbClr val="578AF8"/>
                    </a:solidFill>
                  </a:tcPr>
                </a:tc>
                <a:tc>
                  <a:txBody>
                    <a:bodyPr/>
                    <a:lstStyle/>
                    <a:p>
                      <a:pPr lvl="0" algn="l">
                        <a:buNone/>
                      </a:pPr>
                      <a:r>
                        <a:rPr lang="en-US" sz="1000" u="none" strike="noStrike" noProof="0"/>
                        <a:t>0.0007</a:t>
                      </a:r>
                      <a:endParaRPr lang="en-US" sz="1000"/>
                    </a:p>
                  </a:txBody>
                  <a:tcPr marL="45720" marR="45720"/>
                </a:tc>
                <a:tc>
                  <a:txBody>
                    <a:bodyPr/>
                    <a:lstStyle/>
                    <a:p>
                      <a:pPr lvl="0" algn="l">
                        <a:buNone/>
                      </a:pPr>
                      <a:r>
                        <a:rPr lang="en-US" sz="1000" u="none" strike="noStrike" noProof="0"/>
                        <a:t>0.0014</a:t>
                      </a:r>
                      <a:endParaRPr lang="en-US" sz="1000"/>
                    </a:p>
                  </a:txBody>
                  <a:tcPr marL="45720" marR="45720"/>
                </a:tc>
                <a:tc>
                  <a:txBody>
                    <a:bodyPr/>
                    <a:lstStyle/>
                    <a:p>
                      <a:pPr lvl="0" algn="l">
                        <a:buNone/>
                      </a:pPr>
                      <a:r>
                        <a:rPr lang="en-US" sz="1000" u="none" strike="noStrike" noProof="0"/>
                        <a:t>-0.0019</a:t>
                      </a:r>
                      <a:endParaRPr lang="en-US" sz="1000"/>
                    </a:p>
                  </a:txBody>
                  <a:tcPr marL="45720" marR="45720"/>
                </a:tc>
                <a:tc>
                  <a:txBody>
                    <a:bodyPr/>
                    <a:lstStyle/>
                    <a:p>
                      <a:pPr lvl="0" algn="l">
                        <a:buNone/>
                      </a:pPr>
                      <a:r>
                        <a:rPr lang="en-US" sz="1000" u="none" strike="noStrike" noProof="0"/>
                        <a:t>0.0015</a:t>
                      </a:r>
                      <a:endParaRPr lang="en-US" sz="1000"/>
                    </a:p>
                  </a:txBody>
                  <a:tcPr marL="45720" marR="45720"/>
                </a:tc>
                <a:tc>
                  <a:txBody>
                    <a:bodyPr/>
                    <a:lstStyle/>
                    <a:p>
                      <a:pPr lvl="0" algn="l">
                        <a:buNone/>
                      </a:pPr>
                      <a:r>
                        <a:rPr lang="en-US" sz="1000" u="none" strike="noStrike" noProof="0" dirty="0"/>
                        <a:t>0.0028</a:t>
                      </a:r>
                      <a:endParaRPr lang="en-US" sz="1000" dirty="0"/>
                    </a:p>
                  </a:txBody>
                  <a:tcPr marL="45720" marR="45720"/>
                </a:tc>
                <a:tc>
                  <a:txBody>
                    <a:bodyPr/>
                    <a:lstStyle/>
                    <a:p>
                      <a:pPr lvl="0" algn="l">
                        <a:buNone/>
                      </a:pPr>
                      <a:r>
                        <a:rPr lang="en-US" sz="1000" u="none" strike="noStrike" noProof="0"/>
                        <a:t>0.0027</a:t>
                      </a:r>
                      <a:endParaRPr lang="en-US" sz="1000"/>
                    </a:p>
                  </a:txBody>
                  <a:tcPr marL="45720" marR="45720"/>
                </a:tc>
                <a:tc>
                  <a:txBody>
                    <a:bodyPr/>
                    <a:lstStyle/>
                    <a:p>
                      <a:pPr lvl="0" algn="l">
                        <a:buNone/>
                      </a:pPr>
                      <a:r>
                        <a:rPr lang="en-US" sz="1000" u="none" strike="noStrike" noProof="0"/>
                        <a:t>0.0026</a:t>
                      </a:r>
                      <a:endParaRPr lang="en-US" sz="1000"/>
                    </a:p>
                  </a:txBody>
                  <a:tcPr marL="45720" marR="45720"/>
                </a:tc>
                <a:extLst>
                  <a:ext uri="{0D108BD9-81ED-4DB2-BD59-A6C34878D82A}">
                    <a16:rowId xmlns:a16="http://schemas.microsoft.com/office/drawing/2014/main" val="2851999720"/>
                  </a:ext>
                </a:extLst>
              </a:tr>
              <a:tr h="392543">
                <a:tc>
                  <a:txBody>
                    <a:bodyPr/>
                    <a:lstStyle/>
                    <a:p>
                      <a:pPr algn="l"/>
                      <a:r>
                        <a:rPr lang="en-US" sz="1000"/>
                        <a:t>Volatility</a:t>
                      </a:r>
                    </a:p>
                  </a:txBody>
                  <a:tcPr marL="45720" marR="45720"/>
                </a:tc>
                <a:tc>
                  <a:txBody>
                    <a:bodyPr/>
                    <a:lstStyle/>
                    <a:p>
                      <a:pPr lvl="0" algn="l">
                        <a:buNone/>
                      </a:pPr>
                      <a:r>
                        <a:rPr lang="en-US" sz="1000" u="none" strike="noStrike" noProof="0"/>
                        <a:t>0.0148</a:t>
                      </a:r>
                      <a:endParaRPr lang="en-US" sz="1000"/>
                    </a:p>
                  </a:txBody>
                  <a:tcPr marL="45720" marR="45720"/>
                </a:tc>
                <a:tc>
                  <a:txBody>
                    <a:bodyPr/>
                    <a:lstStyle/>
                    <a:p>
                      <a:pPr lvl="0" algn="l">
                        <a:buNone/>
                      </a:pPr>
                      <a:r>
                        <a:rPr lang="en-US" sz="1000" u="none" strike="noStrike" noProof="0"/>
                        <a:t>0.0086</a:t>
                      </a:r>
                      <a:endParaRPr lang="en-US" sz="1000"/>
                    </a:p>
                  </a:txBody>
                  <a:tcPr marL="45720" marR="45720"/>
                </a:tc>
                <a:tc>
                  <a:txBody>
                    <a:bodyPr/>
                    <a:lstStyle/>
                    <a:p>
                      <a:pPr lvl="0" algn="l">
                        <a:buNone/>
                      </a:pPr>
                      <a:r>
                        <a:rPr lang="en-US" sz="1000" u="none" strike="noStrike" noProof="0"/>
                        <a:t>0.0481</a:t>
                      </a:r>
                      <a:endParaRPr lang="en-US" sz="1000"/>
                    </a:p>
                  </a:txBody>
                  <a:tcPr marL="45720" marR="45720">
                    <a:solidFill>
                      <a:srgbClr val="578AF8"/>
                    </a:solidFill>
                  </a:tcPr>
                </a:tc>
                <a:tc>
                  <a:txBody>
                    <a:bodyPr/>
                    <a:lstStyle/>
                    <a:p>
                      <a:pPr lvl="0" algn="l">
                        <a:buNone/>
                      </a:pPr>
                      <a:r>
                        <a:rPr lang="en-US" sz="1000" u="none" strike="noStrike" noProof="0"/>
                        <a:t>0.0089</a:t>
                      </a:r>
                      <a:endParaRPr lang="en-US" sz="1000"/>
                    </a:p>
                  </a:txBody>
                  <a:tcPr marL="45720" marR="45720"/>
                </a:tc>
                <a:tc>
                  <a:txBody>
                    <a:bodyPr/>
                    <a:lstStyle/>
                    <a:p>
                      <a:pPr lvl="0" algn="l">
                        <a:buNone/>
                      </a:pPr>
                      <a:r>
                        <a:rPr lang="en-US" sz="1000" u="none" strike="noStrike" noProof="0"/>
                        <a:t>0.0135</a:t>
                      </a:r>
                      <a:endParaRPr lang="en-US" sz="1000"/>
                    </a:p>
                  </a:txBody>
                  <a:tcPr marL="45720" marR="45720"/>
                </a:tc>
                <a:tc>
                  <a:txBody>
                    <a:bodyPr/>
                    <a:lstStyle/>
                    <a:p>
                      <a:pPr lvl="0" algn="l">
                        <a:buNone/>
                      </a:pPr>
                      <a:r>
                        <a:rPr lang="en-US" sz="1000" u="none" strike="noStrike" noProof="0"/>
                        <a:t>0.0314</a:t>
                      </a:r>
                      <a:endParaRPr lang="en-US" sz="1000"/>
                    </a:p>
                  </a:txBody>
                  <a:tcPr marL="45720" marR="45720"/>
                </a:tc>
                <a:tc>
                  <a:txBody>
                    <a:bodyPr/>
                    <a:lstStyle/>
                    <a:p>
                      <a:pPr lvl="0" algn="l">
                        <a:buNone/>
                      </a:pPr>
                      <a:r>
                        <a:rPr lang="en-US" sz="1000" u="none" strike="noStrike" noProof="0"/>
                        <a:t>0.0157</a:t>
                      </a:r>
                      <a:endParaRPr lang="en-US" sz="1000"/>
                    </a:p>
                  </a:txBody>
                  <a:tcPr marL="45720" marR="45720"/>
                </a:tc>
                <a:tc>
                  <a:txBody>
                    <a:bodyPr/>
                    <a:lstStyle/>
                    <a:p>
                      <a:pPr lvl="0" algn="l">
                        <a:buNone/>
                      </a:pPr>
                      <a:r>
                        <a:rPr lang="en-US" sz="1000" u="none" strike="noStrike" noProof="0"/>
                        <a:t>0.025</a:t>
                      </a:r>
                      <a:endParaRPr lang="en-US" sz="1000"/>
                    </a:p>
                  </a:txBody>
                  <a:tcPr marL="45720" marR="45720"/>
                </a:tc>
                <a:tc>
                  <a:txBody>
                    <a:bodyPr/>
                    <a:lstStyle/>
                    <a:p>
                      <a:pPr lvl="0" algn="l">
                        <a:buNone/>
                      </a:pPr>
                      <a:r>
                        <a:rPr lang="en-US" sz="1000" u="none" strike="noStrike" noProof="0"/>
                        <a:t>0.0354</a:t>
                      </a:r>
                      <a:endParaRPr lang="en-US" sz="1000"/>
                    </a:p>
                  </a:txBody>
                  <a:tcPr marL="45720" marR="45720"/>
                </a:tc>
                <a:tc>
                  <a:txBody>
                    <a:bodyPr/>
                    <a:lstStyle/>
                    <a:p>
                      <a:pPr lvl="0" algn="l">
                        <a:buNone/>
                      </a:pPr>
                      <a:r>
                        <a:rPr lang="en-US" sz="1000" u="none" strike="noStrike" noProof="0"/>
                        <a:t>0.0214</a:t>
                      </a:r>
                      <a:endParaRPr lang="en-US" sz="1000"/>
                    </a:p>
                  </a:txBody>
                  <a:tcPr marL="45720" marR="45720"/>
                </a:tc>
                <a:extLst>
                  <a:ext uri="{0D108BD9-81ED-4DB2-BD59-A6C34878D82A}">
                    <a16:rowId xmlns:a16="http://schemas.microsoft.com/office/drawing/2014/main" val="3718008918"/>
                  </a:ext>
                </a:extLst>
              </a:tr>
              <a:tr h="434981">
                <a:tc>
                  <a:txBody>
                    <a:bodyPr/>
                    <a:lstStyle/>
                    <a:p>
                      <a:pPr algn="l"/>
                      <a:r>
                        <a:rPr lang="en-US" sz="1000"/>
                        <a:t>Sharpe ratio</a:t>
                      </a:r>
                    </a:p>
                  </a:txBody>
                  <a:tcPr marL="45720" marR="45720"/>
                </a:tc>
                <a:tc>
                  <a:txBody>
                    <a:bodyPr/>
                    <a:lstStyle/>
                    <a:p>
                      <a:pPr lvl="0" algn="l">
                        <a:buNone/>
                      </a:pPr>
                      <a:r>
                        <a:rPr lang="en-US" sz="1000" u="none" strike="noStrike" noProof="0"/>
                        <a:t>1.9357</a:t>
                      </a:r>
                      <a:endParaRPr lang="en-US" sz="1000"/>
                    </a:p>
                  </a:txBody>
                  <a:tcPr marL="45720" marR="45720"/>
                </a:tc>
                <a:tc>
                  <a:txBody>
                    <a:bodyPr/>
                    <a:lstStyle/>
                    <a:p>
                      <a:pPr lvl="0" algn="l">
                        <a:buNone/>
                      </a:pPr>
                      <a:r>
                        <a:rPr lang="en-US" sz="1000" u="none" strike="noStrike" noProof="0"/>
                        <a:t>1.383</a:t>
                      </a:r>
                      <a:endParaRPr lang="en-US" sz="1000"/>
                    </a:p>
                  </a:txBody>
                  <a:tcPr marL="45720" marR="45720"/>
                </a:tc>
                <a:tc>
                  <a:txBody>
                    <a:bodyPr/>
                    <a:lstStyle/>
                    <a:p>
                      <a:pPr lvl="0" algn="l">
                        <a:buNone/>
                      </a:pPr>
                      <a:r>
                        <a:rPr lang="en-US" sz="1000" u="none" strike="noStrike" noProof="0" dirty="0"/>
                        <a:t>1.3004</a:t>
                      </a:r>
                      <a:endParaRPr lang="en-US" sz="1000" dirty="0"/>
                    </a:p>
                  </a:txBody>
                  <a:tcPr marL="45720" marR="45720">
                    <a:solidFill>
                      <a:srgbClr val="578AF8"/>
                    </a:solidFill>
                  </a:tcPr>
                </a:tc>
                <a:tc>
                  <a:txBody>
                    <a:bodyPr/>
                    <a:lstStyle/>
                    <a:p>
                      <a:pPr lvl="0" algn="l">
                        <a:buNone/>
                      </a:pPr>
                      <a:r>
                        <a:rPr lang="en-US" sz="1000" u="none" strike="noStrike" noProof="0"/>
                        <a:t>1.1914</a:t>
                      </a:r>
                      <a:endParaRPr lang="en-US" sz="1000"/>
                    </a:p>
                  </a:txBody>
                  <a:tcPr marL="45720" marR="45720"/>
                </a:tc>
                <a:tc>
                  <a:txBody>
                    <a:bodyPr/>
                    <a:lstStyle/>
                    <a:p>
                      <a:pPr lvl="0" algn="l">
                        <a:buNone/>
                      </a:pPr>
                      <a:r>
                        <a:rPr lang="en-US" sz="1000" u="none" strike="noStrike" noProof="0" dirty="0"/>
                        <a:t>1.6146</a:t>
                      </a:r>
                      <a:endParaRPr lang="en-US" sz="1000" dirty="0"/>
                    </a:p>
                  </a:txBody>
                  <a:tcPr marL="45720" marR="45720"/>
                </a:tc>
                <a:tc>
                  <a:txBody>
                    <a:bodyPr/>
                    <a:lstStyle/>
                    <a:p>
                      <a:pPr lvl="0" algn="l">
                        <a:buNone/>
                      </a:pPr>
                      <a:r>
                        <a:rPr lang="en-US" sz="1000" u="none" strike="noStrike" noProof="0"/>
                        <a:t>-0.9322</a:t>
                      </a:r>
                      <a:endParaRPr lang="en-US" sz="1000"/>
                    </a:p>
                  </a:txBody>
                  <a:tcPr marL="45720" marR="45720"/>
                </a:tc>
                <a:tc>
                  <a:txBody>
                    <a:bodyPr/>
                    <a:lstStyle/>
                    <a:p>
                      <a:pPr lvl="0" algn="l">
                        <a:buNone/>
                      </a:pPr>
                      <a:r>
                        <a:rPr lang="en-US" sz="1000" u="none" strike="noStrike" noProof="0"/>
                        <a:t>1.4907</a:t>
                      </a:r>
                      <a:endParaRPr lang="en-US" sz="1000"/>
                    </a:p>
                  </a:txBody>
                  <a:tcPr marL="45720" marR="45720"/>
                </a:tc>
                <a:tc>
                  <a:txBody>
                    <a:bodyPr/>
                    <a:lstStyle/>
                    <a:p>
                      <a:pPr lvl="0" algn="l">
                        <a:buNone/>
                      </a:pPr>
                      <a:r>
                        <a:rPr lang="en-US" sz="1000" u="none" strike="noStrike" noProof="0"/>
                        <a:t>1.8081</a:t>
                      </a:r>
                      <a:endParaRPr lang="en-US" sz="1000"/>
                    </a:p>
                  </a:txBody>
                  <a:tcPr marL="45720" marR="45720"/>
                </a:tc>
                <a:tc>
                  <a:txBody>
                    <a:bodyPr/>
                    <a:lstStyle/>
                    <a:p>
                      <a:pPr lvl="0" algn="l">
                        <a:buNone/>
                      </a:pPr>
                      <a:r>
                        <a:rPr lang="en-US" sz="1000" u="none" strike="noStrike" noProof="0"/>
                        <a:t>1.1868</a:t>
                      </a:r>
                      <a:endParaRPr lang="en-US" sz="1000"/>
                    </a:p>
                  </a:txBody>
                  <a:tcPr marL="45720" marR="45720"/>
                </a:tc>
                <a:tc>
                  <a:txBody>
                    <a:bodyPr/>
                    <a:lstStyle/>
                    <a:p>
                      <a:pPr lvl="0" algn="l">
                        <a:buNone/>
                      </a:pPr>
                      <a:r>
                        <a:rPr lang="en-US" sz="1000" u="none" strike="noStrike" noProof="0"/>
                        <a:t>1.9142</a:t>
                      </a:r>
                      <a:endParaRPr lang="en-US" sz="1000"/>
                    </a:p>
                  </a:txBody>
                  <a:tcPr marL="45720" marR="45720"/>
                </a:tc>
                <a:extLst>
                  <a:ext uri="{0D108BD9-81ED-4DB2-BD59-A6C34878D82A}">
                    <a16:rowId xmlns:a16="http://schemas.microsoft.com/office/drawing/2014/main" val="2189750276"/>
                  </a:ext>
                </a:extLst>
              </a:tr>
              <a:tr h="381934">
                <a:tc>
                  <a:txBody>
                    <a:bodyPr/>
                    <a:lstStyle/>
                    <a:p>
                      <a:pPr algn="l"/>
                      <a:r>
                        <a:rPr lang="en-US" sz="1000"/>
                        <a:t>Alpha</a:t>
                      </a:r>
                    </a:p>
                  </a:txBody>
                  <a:tcPr marL="45720" marR="45720"/>
                </a:tc>
                <a:tc>
                  <a:txBody>
                    <a:bodyPr/>
                    <a:lstStyle/>
                    <a:p>
                      <a:pPr lvl="0" algn="l">
                        <a:buNone/>
                      </a:pPr>
                      <a:r>
                        <a:rPr lang="en-US" sz="1000" u="none" strike="noStrike" noProof="0"/>
                        <a:t>-0.0</a:t>
                      </a:r>
                      <a:endParaRPr lang="en-US" sz="1000"/>
                    </a:p>
                  </a:txBody>
                  <a:tcPr marL="45720" marR="45720"/>
                </a:tc>
                <a:tc>
                  <a:txBody>
                    <a:bodyPr/>
                    <a:lstStyle/>
                    <a:p>
                      <a:pPr lvl="0" algn="l">
                        <a:buNone/>
                      </a:pPr>
                      <a:r>
                        <a:rPr lang="en-US" sz="1000" u="none" strike="noStrike" noProof="0"/>
                        <a:t>0.0002</a:t>
                      </a:r>
                      <a:endParaRPr lang="en-US" sz="1000"/>
                    </a:p>
                  </a:txBody>
                  <a:tcPr marL="45720" marR="45720"/>
                </a:tc>
                <a:tc>
                  <a:txBody>
                    <a:bodyPr/>
                    <a:lstStyle/>
                    <a:p>
                      <a:pPr lvl="0" algn="l">
                        <a:buNone/>
                      </a:pPr>
                      <a:r>
                        <a:rPr lang="en-US" sz="1000" u="none" strike="noStrike" noProof="0" dirty="0"/>
                        <a:t>0.0008</a:t>
                      </a:r>
                      <a:endParaRPr lang="en-US" sz="1000" dirty="0"/>
                    </a:p>
                  </a:txBody>
                  <a:tcPr marL="45720" marR="45720">
                    <a:solidFill>
                      <a:srgbClr val="578AF8"/>
                    </a:solidFill>
                  </a:tcPr>
                </a:tc>
                <a:tc>
                  <a:txBody>
                    <a:bodyPr/>
                    <a:lstStyle/>
                    <a:p>
                      <a:pPr lvl="0" algn="l">
                        <a:buNone/>
                      </a:pPr>
                      <a:r>
                        <a:rPr lang="en-US" sz="1000" u="none" strike="noStrike" noProof="0"/>
                        <a:t>0.0</a:t>
                      </a:r>
                      <a:endParaRPr lang="en-US" sz="1000"/>
                    </a:p>
                  </a:txBody>
                  <a:tcPr marL="45720" marR="45720"/>
                </a:tc>
                <a:tc>
                  <a:txBody>
                    <a:bodyPr/>
                    <a:lstStyle/>
                    <a:p>
                      <a:pPr lvl="0" algn="l">
                        <a:buNone/>
                      </a:pPr>
                      <a:r>
                        <a:rPr lang="en-US" sz="1000" u="none" strike="noStrike" noProof="0"/>
                        <a:t>0.0003</a:t>
                      </a:r>
                      <a:endParaRPr lang="en-US" sz="1000"/>
                    </a:p>
                  </a:txBody>
                  <a:tcPr marL="45720" marR="45720"/>
                </a:tc>
                <a:tc>
                  <a:txBody>
                    <a:bodyPr/>
                    <a:lstStyle/>
                    <a:p>
                      <a:pPr lvl="0" algn="l">
                        <a:buNone/>
                      </a:pPr>
                      <a:r>
                        <a:rPr lang="en-US" sz="1000" u="none" strike="noStrike" noProof="0"/>
                        <a:t>-0.0013</a:t>
                      </a:r>
                      <a:endParaRPr lang="en-US" sz="1000"/>
                    </a:p>
                  </a:txBody>
                  <a:tcPr marL="45720" marR="45720"/>
                </a:tc>
                <a:tc>
                  <a:txBody>
                    <a:bodyPr/>
                    <a:lstStyle/>
                    <a:p>
                      <a:pPr lvl="0" algn="l">
                        <a:buNone/>
                      </a:pPr>
                      <a:r>
                        <a:rPr lang="en-US" sz="1000" u="none" strike="noStrike" noProof="0"/>
                        <a:t>-0.0004</a:t>
                      </a:r>
                      <a:endParaRPr lang="en-US" sz="1000"/>
                    </a:p>
                  </a:txBody>
                  <a:tcPr marL="45720" marR="45720"/>
                </a:tc>
                <a:tc>
                  <a:txBody>
                    <a:bodyPr/>
                    <a:lstStyle/>
                    <a:p>
                      <a:pPr lvl="0" algn="l">
                        <a:buNone/>
                      </a:pPr>
                      <a:r>
                        <a:rPr lang="en-US" sz="1000" u="none" strike="noStrike" noProof="0"/>
                        <a:t>0.0007</a:t>
                      </a:r>
                      <a:endParaRPr lang="en-US" sz="1000"/>
                    </a:p>
                  </a:txBody>
                  <a:tcPr marL="45720" marR="45720"/>
                </a:tc>
                <a:tc>
                  <a:txBody>
                    <a:bodyPr/>
                    <a:lstStyle/>
                    <a:p>
                      <a:pPr lvl="0" algn="l">
                        <a:buNone/>
                      </a:pPr>
                      <a:r>
                        <a:rPr lang="en-US" sz="1000" u="none" strike="noStrike" noProof="0"/>
                        <a:t>0.0003</a:t>
                      </a:r>
                      <a:endParaRPr lang="en-US" sz="1000"/>
                    </a:p>
                  </a:txBody>
                  <a:tcPr marL="45720" marR="45720"/>
                </a:tc>
                <a:tc>
                  <a:txBody>
                    <a:bodyPr/>
                    <a:lstStyle/>
                    <a:p>
                      <a:pPr lvl="0" algn="l">
                        <a:buNone/>
                      </a:pPr>
                      <a:r>
                        <a:rPr lang="en-US" sz="1000" u="none" strike="noStrike" noProof="0"/>
                        <a:t>0.0009</a:t>
                      </a:r>
                      <a:endParaRPr lang="en-US" sz="1000"/>
                    </a:p>
                  </a:txBody>
                  <a:tcPr marL="45720" marR="45720"/>
                </a:tc>
                <a:extLst>
                  <a:ext uri="{0D108BD9-81ED-4DB2-BD59-A6C34878D82A}">
                    <a16:rowId xmlns:a16="http://schemas.microsoft.com/office/drawing/2014/main" val="1847604603"/>
                  </a:ext>
                </a:extLst>
              </a:tr>
              <a:tr h="562292">
                <a:tc>
                  <a:txBody>
                    <a:bodyPr/>
                    <a:lstStyle/>
                    <a:p>
                      <a:pPr algn="l"/>
                      <a:r>
                        <a:rPr lang="en-US" sz="1000"/>
                        <a:t>Beta</a:t>
                      </a:r>
                    </a:p>
                  </a:txBody>
                  <a:tcPr marL="45720" marR="45720"/>
                </a:tc>
                <a:tc>
                  <a:txBody>
                    <a:bodyPr/>
                    <a:lstStyle/>
                    <a:p>
                      <a:pPr lvl="0" algn="l">
                        <a:buNone/>
                      </a:pPr>
                      <a:r>
                        <a:rPr lang="en-US" sz="1000" u="none" strike="noStrike" noProof="0"/>
                        <a:t>1.0</a:t>
                      </a:r>
                      <a:endParaRPr lang="en-US" sz="1000"/>
                    </a:p>
                  </a:txBody>
                  <a:tcPr marL="45720" marR="45720"/>
                </a:tc>
                <a:tc>
                  <a:txBody>
                    <a:bodyPr/>
                    <a:lstStyle/>
                    <a:p>
                      <a:pPr lvl="0" algn="l">
                        <a:buNone/>
                      </a:pPr>
                      <a:r>
                        <a:rPr lang="en-US" sz="1000" u="none" strike="noStrike" noProof="0"/>
                        <a:t>0.3003</a:t>
                      </a:r>
                      <a:endParaRPr lang="en-US" sz="1000"/>
                    </a:p>
                  </a:txBody>
                  <a:tcPr marL="45720" marR="45720"/>
                </a:tc>
                <a:tc>
                  <a:txBody>
                    <a:bodyPr/>
                    <a:lstStyle/>
                    <a:p>
                      <a:pPr lvl="0" algn="l">
                        <a:buNone/>
                      </a:pPr>
                      <a:r>
                        <a:rPr lang="en-US" sz="1000" u="none" strike="noStrike" noProof="0" dirty="0"/>
                        <a:t>1.6181</a:t>
                      </a:r>
                      <a:endParaRPr lang="en-US" sz="1000" dirty="0"/>
                    </a:p>
                  </a:txBody>
                  <a:tcPr marL="45720" marR="45720">
                    <a:solidFill>
                      <a:srgbClr val="578AF8"/>
                    </a:solidFill>
                  </a:tcPr>
                </a:tc>
                <a:tc>
                  <a:txBody>
                    <a:bodyPr/>
                    <a:lstStyle/>
                    <a:p>
                      <a:pPr lvl="0" algn="l">
                        <a:buNone/>
                      </a:pPr>
                      <a:r>
                        <a:rPr lang="en-US" sz="1000" u="none" strike="noStrike" noProof="0"/>
                        <a:t>0.3337</a:t>
                      </a:r>
                      <a:endParaRPr lang="en-US" sz="1000"/>
                    </a:p>
                  </a:txBody>
                  <a:tcPr marL="45720" marR="45720"/>
                </a:tc>
                <a:tc>
                  <a:txBody>
                    <a:bodyPr/>
                    <a:lstStyle/>
                    <a:p>
                      <a:pPr lvl="0" algn="l">
                        <a:buNone/>
                      </a:pPr>
                      <a:r>
                        <a:rPr lang="en-US" sz="1000" u="none" strike="noStrike" noProof="0"/>
                        <a:t>0.5461</a:t>
                      </a:r>
                      <a:endParaRPr lang="en-US" sz="1000"/>
                    </a:p>
                  </a:txBody>
                  <a:tcPr marL="45720" marR="45720"/>
                </a:tc>
                <a:tc>
                  <a:txBody>
                    <a:bodyPr/>
                    <a:lstStyle/>
                    <a:p>
                      <a:pPr lvl="0" algn="l">
                        <a:buNone/>
                      </a:pPr>
                      <a:r>
                        <a:rPr lang="en-US" sz="1000" u="none" strike="noStrike" noProof="0"/>
                        <a:t>-0.2714</a:t>
                      </a:r>
                      <a:endParaRPr lang="en-US" sz="1000"/>
                    </a:p>
                  </a:txBody>
                  <a:tcPr marL="45720" marR="45720"/>
                </a:tc>
                <a:tc>
                  <a:txBody>
                    <a:bodyPr/>
                    <a:lstStyle/>
                    <a:p>
                      <a:pPr lvl="0" algn="l">
                        <a:buNone/>
                      </a:pPr>
                      <a:r>
                        <a:rPr lang="en-US" sz="1000" u="none" strike="noStrike" noProof="0"/>
                        <a:t>0.9878</a:t>
                      </a:r>
                      <a:endParaRPr lang="en-US" sz="1000"/>
                    </a:p>
                  </a:txBody>
                  <a:tcPr marL="45720" marR="45720"/>
                </a:tc>
                <a:tc>
                  <a:txBody>
                    <a:bodyPr/>
                    <a:lstStyle/>
                    <a:p>
                      <a:pPr lvl="0" algn="l">
                        <a:buNone/>
                      </a:pPr>
                      <a:r>
                        <a:rPr lang="en-US" sz="1000" u="none" strike="noStrike" noProof="0"/>
                        <a:t>1.1089</a:t>
                      </a:r>
                      <a:endParaRPr lang="en-US" sz="1000"/>
                    </a:p>
                  </a:txBody>
                  <a:tcPr marL="45720" marR="45720"/>
                </a:tc>
                <a:tc>
                  <a:txBody>
                    <a:bodyPr/>
                    <a:lstStyle/>
                    <a:p>
                      <a:pPr lvl="0" algn="l">
                        <a:buNone/>
                      </a:pPr>
                      <a:r>
                        <a:rPr lang="en-US" sz="1000" u="none" strike="noStrike" noProof="0"/>
                        <a:t>1.2043</a:t>
                      </a:r>
                      <a:endParaRPr lang="en-US" sz="1000"/>
                    </a:p>
                  </a:txBody>
                  <a:tcPr marL="45720" marR="45720"/>
                </a:tc>
                <a:tc>
                  <a:txBody>
                    <a:bodyPr/>
                    <a:lstStyle/>
                    <a:p>
                      <a:pPr lvl="0" algn="l">
                        <a:buNone/>
                      </a:pPr>
                      <a:r>
                        <a:rPr lang="en-US" sz="1000" u="none" strike="noStrike" noProof="0" dirty="0"/>
                        <a:t>0.9455</a:t>
                      </a:r>
                      <a:endParaRPr lang="en-US" sz="1000" dirty="0"/>
                    </a:p>
                  </a:txBody>
                  <a:tcPr marL="45720" marR="45720"/>
                </a:tc>
                <a:extLst>
                  <a:ext uri="{0D108BD9-81ED-4DB2-BD59-A6C34878D82A}">
                    <a16:rowId xmlns:a16="http://schemas.microsoft.com/office/drawing/2014/main" val="2931868086"/>
                  </a:ext>
                </a:extLst>
              </a:tr>
            </a:tbl>
          </a:graphicData>
        </a:graphic>
      </p:graphicFrame>
      <p:pic>
        <p:nvPicPr>
          <p:cNvPr id="5" name="Picture 5" descr="Chart, histogram&#10;&#10;Description automatically generated">
            <a:extLst>
              <a:ext uri="{FF2B5EF4-FFF2-40B4-BE49-F238E27FC236}">
                <a16:creationId xmlns:a16="http://schemas.microsoft.com/office/drawing/2014/main" id="{DDEEA9A0-D28A-40EA-8A58-3D9F3A51A160}"/>
              </a:ext>
            </a:extLst>
          </p:cNvPr>
          <p:cNvPicPr>
            <a:picLocks noChangeAspect="1"/>
          </p:cNvPicPr>
          <p:nvPr/>
        </p:nvPicPr>
        <p:blipFill>
          <a:blip r:embed="rId2"/>
          <a:stretch>
            <a:fillRect/>
          </a:stretch>
        </p:blipFill>
        <p:spPr>
          <a:xfrm>
            <a:off x="6522720" y="1496212"/>
            <a:ext cx="5608320" cy="4393896"/>
          </a:xfrm>
          <a:prstGeom prst="rect">
            <a:avLst/>
          </a:prstGeom>
        </p:spPr>
      </p:pic>
      <p:sp>
        <p:nvSpPr>
          <p:cNvPr id="3" name="Rectangle 2">
            <a:extLst>
              <a:ext uri="{FF2B5EF4-FFF2-40B4-BE49-F238E27FC236}">
                <a16:creationId xmlns:a16="http://schemas.microsoft.com/office/drawing/2014/main" id="{5EA41141-85AA-1540-8F60-54AD540591DB}"/>
              </a:ext>
            </a:extLst>
          </p:cNvPr>
          <p:cNvSpPr/>
          <p:nvPr/>
        </p:nvSpPr>
        <p:spPr>
          <a:xfrm>
            <a:off x="1608084" y="6432896"/>
            <a:ext cx="7399282"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Purpose-&gt;Data-&gt;Methodology-&gt;</a:t>
            </a:r>
            <a:r>
              <a:rPr lang="en-US" sz="1200" dirty="0">
                <a:solidFill>
                  <a:srgbClr val="FFFFFF"/>
                </a:solidFill>
                <a:latin typeface="Abadi" panose="020B0604020104020204" pitchFamily="34" charset="0"/>
              </a:rPr>
              <a:t>Findings</a:t>
            </a:r>
            <a:r>
              <a:rPr lang="en-US" sz="1200" dirty="0">
                <a:solidFill>
                  <a:srgbClr val="7F7F7F"/>
                </a:solidFill>
                <a:latin typeface="Abadi" panose="020B0604020104020204" pitchFamily="34" charset="0"/>
              </a:rPr>
              <a:t>-&gt;Conclusions-&gt;Recommendations</a:t>
            </a:r>
            <a:r>
              <a:rPr lang="en-US" sz="1200" dirty="0">
                <a:latin typeface="Abadi" panose="020B0604020104020204" pitchFamily="34" charset="0"/>
              </a:rPr>
              <a:t>​</a:t>
            </a:r>
            <a:endParaRPr lang="en-US" sz="1200" dirty="0"/>
          </a:p>
        </p:txBody>
      </p:sp>
    </p:spTree>
    <p:extLst>
      <p:ext uri="{BB962C8B-B14F-4D97-AF65-F5344CB8AC3E}">
        <p14:creationId xmlns:p14="http://schemas.microsoft.com/office/powerpoint/2010/main" val="1123315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4048-F9F5-4B73-98D3-071E251597E5}"/>
              </a:ext>
            </a:extLst>
          </p:cNvPr>
          <p:cNvSpPr>
            <a:spLocks noGrp="1"/>
          </p:cNvSpPr>
          <p:nvPr>
            <p:ph type="title"/>
          </p:nvPr>
        </p:nvSpPr>
        <p:spPr>
          <a:xfrm>
            <a:off x="1097280" y="286603"/>
            <a:ext cx="10058400" cy="725480"/>
          </a:xfrm>
        </p:spPr>
        <p:txBody>
          <a:bodyPr>
            <a:normAutofit/>
          </a:bodyPr>
          <a:lstStyle/>
          <a:p>
            <a:r>
              <a:rPr lang="en-US" sz="4000">
                <a:latin typeface="Abadi"/>
              </a:rPr>
              <a:t>     Findings – DQN Reinforcement Learning</a:t>
            </a:r>
          </a:p>
        </p:txBody>
      </p:sp>
      <p:sp>
        <p:nvSpPr>
          <p:cNvPr id="4" name="Slide Number Placeholder 3">
            <a:extLst>
              <a:ext uri="{FF2B5EF4-FFF2-40B4-BE49-F238E27FC236}">
                <a16:creationId xmlns:a16="http://schemas.microsoft.com/office/drawing/2014/main" id="{0A140DD3-CBF2-4EC3-86C9-BBD6CBEAEC0C}"/>
              </a:ext>
            </a:extLst>
          </p:cNvPr>
          <p:cNvSpPr>
            <a:spLocks noGrp="1"/>
          </p:cNvSpPr>
          <p:nvPr>
            <p:ph type="sldNum" sz="quarter" idx="12"/>
          </p:nvPr>
        </p:nvSpPr>
        <p:spPr/>
        <p:txBody>
          <a:bodyPr/>
          <a:lstStyle/>
          <a:p>
            <a:fld id="{3A98EE3D-8CD1-4C3F-BD1C-C98C9596463C}" type="slidenum">
              <a:rPr lang="en-US" smtClean="0"/>
              <a:t>16</a:t>
            </a:fld>
            <a:endParaRPr lang="en-US"/>
          </a:p>
        </p:txBody>
      </p:sp>
      <p:pic>
        <p:nvPicPr>
          <p:cNvPr id="12" name="Picture 4" descr="Chart, line chart&#10;&#10;Description automatically generated">
            <a:extLst>
              <a:ext uri="{FF2B5EF4-FFF2-40B4-BE49-F238E27FC236}">
                <a16:creationId xmlns:a16="http://schemas.microsoft.com/office/drawing/2014/main" id="{16F6126E-F10A-49C5-A752-907DBA7D7464}"/>
              </a:ext>
            </a:extLst>
          </p:cNvPr>
          <p:cNvPicPr>
            <a:picLocks noChangeAspect="1"/>
          </p:cNvPicPr>
          <p:nvPr/>
        </p:nvPicPr>
        <p:blipFill>
          <a:blip r:embed="rId2"/>
          <a:stretch>
            <a:fillRect/>
          </a:stretch>
        </p:blipFill>
        <p:spPr>
          <a:xfrm>
            <a:off x="409903" y="1333234"/>
            <a:ext cx="4976166" cy="2416079"/>
          </a:xfrm>
          <a:prstGeom prst="rect">
            <a:avLst/>
          </a:prstGeom>
        </p:spPr>
      </p:pic>
      <p:pic>
        <p:nvPicPr>
          <p:cNvPr id="14" name="Picture 18" descr="Chart, line chart&#10;&#10;Description automatically generated">
            <a:extLst>
              <a:ext uri="{FF2B5EF4-FFF2-40B4-BE49-F238E27FC236}">
                <a16:creationId xmlns:a16="http://schemas.microsoft.com/office/drawing/2014/main" id="{E9E28E83-13CD-409D-986F-F31747696455}"/>
              </a:ext>
            </a:extLst>
          </p:cNvPr>
          <p:cNvPicPr>
            <a:picLocks noChangeAspect="1"/>
          </p:cNvPicPr>
          <p:nvPr/>
        </p:nvPicPr>
        <p:blipFill>
          <a:blip r:embed="rId3"/>
          <a:stretch>
            <a:fillRect/>
          </a:stretch>
        </p:blipFill>
        <p:spPr>
          <a:xfrm>
            <a:off x="409903" y="3888829"/>
            <a:ext cx="4851661" cy="2285566"/>
          </a:xfrm>
          <a:prstGeom prst="rect">
            <a:avLst/>
          </a:prstGeom>
        </p:spPr>
      </p:pic>
      <p:pic>
        <p:nvPicPr>
          <p:cNvPr id="15" name="Picture 19" descr="Chart, line chart&#10;&#10;Description automatically generated">
            <a:extLst>
              <a:ext uri="{FF2B5EF4-FFF2-40B4-BE49-F238E27FC236}">
                <a16:creationId xmlns:a16="http://schemas.microsoft.com/office/drawing/2014/main" id="{69D03CD8-ED6B-419C-82DA-845394101214}"/>
              </a:ext>
            </a:extLst>
          </p:cNvPr>
          <p:cNvPicPr>
            <a:picLocks noChangeAspect="1"/>
          </p:cNvPicPr>
          <p:nvPr/>
        </p:nvPicPr>
        <p:blipFill>
          <a:blip r:embed="rId4"/>
          <a:stretch>
            <a:fillRect/>
          </a:stretch>
        </p:blipFill>
        <p:spPr>
          <a:xfrm>
            <a:off x="5732301" y="3888828"/>
            <a:ext cx="5348892" cy="2338911"/>
          </a:xfrm>
          <a:prstGeom prst="rect">
            <a:avLst/>
          </a:prstGeom>
        </p:spPr>
      </p:pic>
      <p:pic>
        <p:nvPicPr>
          <p:cNvPr id="3" name="Picture 4" descr="Chart, line chart&#10;&#10;Description automatically generated">
            <a:extLst>
              <a:ext uri="{FF2B5EF4-FFF2-40B4-BE49-F238E27FC236}">
                <a16:creationId xmlns:a16="http://schemas.microsoft.com/office/drawing/2014/main" id="{F8C6F77F-3B48-4935-867C-AC3CB8E8DAB1}"/>
              </a:ext>
            </a:extLst>
          </p:cNvPr>
          <p:cNvPicPr>
            <a:picLocks noChangeAspect="1"/>
          </p:cNvPicPr>
          <p:nvPr/>
        </p:nvPicPr>
        <p:blipFill>
          <a:blip r:embed="rId5"/>
          <a:stretch>
            <a:fillRect/>
          </a:stretch>
        </p:blipFill>
        <p:spPr>
          <a:xfrm>
            <a:off x="5732301" y="1333234"/>
            <a:ext cx="5116643" cy="2416079"/>
          </a:xfrm>
          <a:prstGeom prst="rect">
            <a:avLst/>
          </a:prstGeom>
        </p:spPr>
      </p:pic>
      <p:sp>
        <p:nvSpPr>
          <p:cNvPr id="8" name="Rectangle 7">
            <a:extLst>
              <a:ext uri="{FF2B5EF4-FFF2-40B4-BE49-F238E27FC236}">
                <a16:creationId xmlns:a16="http://schemas.microsoft.com/office/drawing/2014/main" id="{B6B9BFF6-5588-6945-8B5D-9680999A844D}"/>
              </a:ext>
            </a:extLst>
          </p:cNvPr>
          <p:cNvSpPr/>
          <p:nvPr/>
        </p:nvSpPr>
        <p:spPr>
          <a:xfrm>
            <a:off x="1608084" y="6432896"/>
            <a:ext cx="7399282"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Purpose-&gt;Data-&gt;Methodology-&gt;</a:t>
            </a:r>
            <a:r>
              <a:rPr lang="en-US" sz="1200" dirty="0">
                <a:solidFill>
                  <a:srgbClr val="FFFFFF"/>
                </a:solidFill>
                <a:latin typeface="Abadi" panose="020B0604020104020204" pitchFamily="34" charset="0"/>
              </a:rPr>
              <a:t>Findings</a:t>
            </a:r>
            <a:r>
              <a:rPr lang="en-US" sz="1200" dirty="0">
                <a:solidFill>
                  <a:srgbClr val="7F7F7F"/>
                </a:solidFill>
                <a:latin typeface="Abadi" panose="020B0604020104020204" pitchFamily="34" charset="0"/>
              </a:rPr>
              <a:t>-&gt;Conclusions-&gt;Recommendations</a:t>
            </a:r>
            <a:r>
              <a:rPr lang="en-US" sz="1200" dirty="0">
                <a:latin typeface="Abadi" panose="020B0604020104020204" pitchFamily="34" charset="0"/>
              </a:rPr>
              <a:t>​</a:t>
            </a:r>
            <a:endParaRPr lang="en-US" sz="1200" dirty="0"/>
          </a:p>
        </p:txBody>
      </p:sp>
    </p:spTree>
    <p:extLst>
      <p:ext uri="{BB962C8B-B14F-4D97-AF65-F5344CB8AC3E}">
        <p14:creationId xmlns:p14="http://schemas.microsoft.com/office/powerpoint/2010/main" val="723325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4048-F9F5-4B73-98D3-071E251597E5}"/>
              </a:ext>
            </a:extLst>
          </p:cNvPr>
          <p:cNvSpPr>
            <a:spLocks noGrp="1"/>
          </p:cNvSpPr>
          <p:nvPr>
            <p:ph type="title"/>
          </p:nvPr>
        </p:nvSpPr>
        <p:spPr>
          <a:xfrm>
            <a:off x="1097280" y="286603"/>
            <a:ext cx="10058400" cy="671726"/>
          </a:xfrm>
        </p:spPr>
        <p:txBody>
          <a:bodyPr>
            <a:normAutofit fontScale="90000"/>
          </a:bodyPr>
          <a:lstStyle/>
          <a:p>
            <a:r>
              <a:rPr lang="en-US">
                <a:latin typeface="Abadi"/>
              </a:rPr>
              <a:t>Findings – DQN Reinforcement Learning</a:t>
            </a:r>
          </a:p>
        </p:txBody>
      </p:sp>
      <p:sp>
        <p:nvSpPr>
          <p:cNvPr id="4" name="Slide Number Placeholder 3">
            <a:extLst>
              <a:ext uri="{FF2B5EF4-FFF2-40B4-BE49-F238E27FC236}">
                <a16:creationId xmlns:a16="http://schemas.microsoft.com/office/drawing/2014/main" id="{0A140DD3-CBF2-4EC3-86C9-BBD6CBEAEC0C}"/>
              </a:ext>
            </a:extLst>
          </p:cNvPr>
          <p:cNvSpPr>
            <a:spLocks noGrp="1"/>
          </p:cNvSpPr>
          <p:nvPr>
            <p:ph type="sldNum" sz="quarter" idx="12"/>
          </p:nvPr>
        </p:nvSpPr>
        <p:spPr/>
        <p:txBody>
          <a:bodyPr/>
          <a:lstStyle/>
          <a:p>
            <a:fld id="{3A98EE3D-8CD1-4C3F-BD1C-C98C9596463C}" type="slidenum">
              <a:rPr lang="en-US" smtClean="0"/>
              <a:t>17</a:t>
            </a:fld>
            <a:endParaRPr lang="en-US"/>
          </a:p>
        </p:txBody>
      </p:sp>
      <p:pic>
        <p:nvPicPr>
          <p:cNvPr id="12" name="Picture 4" descr="Chart, line chart&#10;&#10;Description automatically generated">
            <a:extLst>
              <a:ext uri="{FF2B5EF4-FFF2-40B4-BE49-F238E27FC236}">
                <a16:creationId xmlns:a16="http://schemas.microsoft.com/office/drawing/2014/main" id="{514EAA26-BDBF-4665-ACDF-B188EF716BC8}"/>
              </a:ext>
            </a:extLst>
          </p:cNvPr>
          <p:cNvPicPr>
            <a:picLocks noChangeAspect="1"/>
          </p:cNvPicPr>
          <p:nvPr/>
        </p:nvPicPr>
        <p:blipFill>
          <a:blip r:embed="rId2"/>
          <a:stretch>
            <a:fillRect/>
          </a:stretch>
        </p:blipFill>
        <p:spPr>
          <a:xfrm>
            <a:off x="491128" y="1082566"/>
            <a:ext cx="5531727" cy="2467953"/>
          </a:xfrm>
          <a:prstGeom prst="rect">
            <a:avLst/>
          </a:prstGeom>
        </p:spPr>
      </p:pic>
      <p:pic>
        <p:nvPicPr>
          <p:cNvPr id="14" name="Picture 6" descr="Chart, line chart&#10;&#10;Description automatically generated">
            <a:extLst>
              <a:ext uri="{FF2B5EF4-FFF2-40B4-BE49-F238E27FC236}">
                <a16:creationId xmlns:a16="http://schemas.microsoft.com/office/drawing/2014/main" id="{BF490237-6B01-4C75-8428-03CEB3716A27}"/>
              </a:ext>
            </a:extLst>
          </p:cNvPr>
          <p:cNvPicPr>
            <a:picLocks noChangeAspect="1"/>
          </p:cNvPicPr>
          <p:nvPr/>
        </p:nvPicPr>
        <p:blipFill>
          <a:blip r:embed="rId3"/>
          <a:stretch>
            <a:fillRect/>
          </a:stretch>
        </p:blipFill>
        <p:spPr>
          <a:xfrm>
            <a:off x="490640" y="3674755"/>
            <a:ext cx="5632751" cy="2355095"/>
          </a:xfrm>
          <a:prstGeom prst="rect">
            <a:avLst/>
          </a:prstGeom>
        </p:spPr>
      </p:pic>
      <p:pic>
        <p:nvPicPr>
          <p:cNvPr id="15" name="Picture 7" descr="Chart, line chart&#10;&#10;Description automatically generated">
            <a:extLst>
              <a:ext uri="{FF2B5EF4-FFF2-40B4-BE49-F238E27FC236}">
                <a16:creationId xmlns:a16="http://schemas.microsoft.com/office/drawing/2014/main" id="{2C476399-521B-4457-98F4-D961DFB91260}"/>
              </a:ext>
            </a:extLst>
          </p:cNvPr>
          <p:cNvPicPr>
            <a:picLocks noChangeAspect="1"/>
          </p:cNvPicPr>
          <p:nvPr/>
        </p:nvPicPr>
        <p:blipFill>
          <a:blip r:embed="rId4"/>
          <a:stretch>
            <a:fillRect/>
          </a:stretch>
        </p:blipFill>
        <p:spPr>
          <a:xfrm>
            <a:off x="6123391" y="3674756"/>
            <a:ext cx="5338827" cy="2276454"/>
          </a:xfrm>
          <a:prstGeom prst="rect">
            <a:avLst/>
          </a:prstGeom>
        </p:spPr>
      </p:pic>
      <p:pic>
        <p:nvPicPr>
          <p:cNvPr id="3" name="Picture 4" descr="Chart, line chart&#10;&#10;Description automatically generated">
            <a:extLst>
              <a:ext uri="{FF2B5EF4-FFF2-40B4-BE49-F238E27FC236}">
                <a16:creationId xmlns:a16="http://schemas.microsoft.com/office/drawing/2014/main" id="{C1C3BF6D-C178-4200-AE4F-3A53E08B4243}"/>
              </a:ext>
            </a:extLst>
          </p:cNvPr>
          <p:cNvPicPr>
            <a:picLocks noChangeAspect="1"/>
          </p:cNvPicPr>
          <p:nvPr/>
        </p:nvPicPr>
        <p:blipFill>
          <a:blip r:embed="rId5"/>
          <a:stretch>
            <a:fillRect/>
          </a:stretch>
        </p:blipFill>
        <p:spPr>
          <a:xfrm>
            <a:off x="6022855" y="1082566"/>
            <a:ext cx="5338827" cy="2592189"/>
          </a:xfrm>
          <a:prstGeom prst="rect">
            <a:avLst/>
          </a:prstGeom>
        </p:spPr>
      </p:pic>
      <p:sp>
        <p:nvSpPr>
          <p:cNvPr id="8" name="Rectangle 7">
            <a:extLst>
              <a:ext uri="{FF2B5EF4-FFF2-40B4-BE49-F238E27FC236}">
                <a16:creationId xmlns:a16="http://schemas.microsoft.com/office/drawing/2014/main" id="{2B2DF316-07EF-3D41-8550-1EBC6D4E850B}"/>
              </a:ext>
            </a:extLst>
          </p:cNvPr>
          <p:cNvSpPr/>
          <p:nvPr/>
        </p:nvSpPr>
        <p:spPr>
          <a:xfrm>
            <a:off x="1608084" y="6432896"/>
            <a:ext cx="7399282"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Purpose-&gt;Data-&gt;Methodology-&gt;</a:t>
            </a:r>
            <a:r>
              <a:rPr lang="en-US" sz="1200" dirty="0">
                <a:solidFill>
                  <a:srgbClr val="FFFFFF"/>
                </a:solidFill>
                <a:latin typeface="Abadi" panose="020B0604020104020204" pitchFamily="34" charset="0"/>
              </a:rPr>
              <a:t>Findings</a:t>
            </a:r>
            <a:r>
              <a:rPr lang="en-US" sz="1200" dirty="0">
                <a:solidFill>
                  <a:srgbClr val="7F7F7F"/>
                </a:solidFill>
                <a:latin typeface="Abadi" panose="020B0604020104020204" pitchFamily="34" charset="0"/>
              </a:rPr>
              <a:t>-&gt;Conclusions-&gt;Recommendations</a:t>
            </a:r>
            <a:r>
              <a:rPr lang="en-US" sz="1200" dirty="0">
                <a:latin typeface="Abadi" panose="020B0604020104020204" pitchFamily="34" charset="0"/>
              </a:rPr>
              <a:t>​</a:t>
            </a:r>
            <a:endParaRPr lang="en-US" sz="1200" dirty="0"/>
          </a:p>
        </p:txBody>
      </p:sp>
    </p:spTree>
    <p:extLst>
      <p:ext uri="{BB962C8B-B14F-4D97-AF65-F5344CB8AC3E}">
        <p14:creationId xmlns:p14="http://schemas.microsoft.com/office/powerpoint/2010/main" val="3884325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4048-F9F5-4B73-98D3-071E251597E5}"/>
              </a:ext>
            </a:extLst>
          </p:cNvPr>
          <p:cNvSpPr>
            <a:spLocks noGrp="1"/>
          </p:cNvSpPr>
          <p:nvPr>
            <p:ph type="title"/>
          </p:nvPr>
        </p:nvSpPr>
        <p:spPr>
          <a:xfrm>
            <a:off x="1097280" y="286603"/>
            <a:ext cx="10058400" cy="961483"/>
          </a:xfrm>
        </p:spPr>
        <p:txBody>
          <a:bodyPr>
            <a:normAutofit/>
          </a:bodyPr>
          <a:lstStyle/>
          <a:p>
            <a:pPr fontAlgn="base"/>
            <a:r>
              <a:rPr lang="en-US" sz="4000" dirty="0">
                <a:latin typeface="Abadi" panose="020B0604020104020204" pitchFamily="34" charset="0"/>
              </a:rPr>
              <a:t>Back testing (A2C Model)/ cross validations​</a:t>
            </a:r>
          </a:p>
        </p:txBody>
      </p:sp>
      <p:sp>
        <p:nvSpPr>
          <p:cNvPr id="4" name="Slide Number Placeholder 3">
            <a:extLst>
              <a:ext uri="{FF2B5EF4-FFF2-40B4-BE49-F238E27FC236}">
                <a16:creationId xmlns:a16="http://schemas.microsoft.com/office/drawing/2014/main" id="{0A140DD3-CBF2-4EC3-86C9-BBD6CBEAEC0C}"/>
              </a:ext>
            </a:extLst>
          </p:cNvPr>
          <p:cNvSpPr>
            <a:spLocks noGrp="1"/>
          </p:cNvSpPr>
          <p:nvPr>
            <p:ph type="sldNum" sz="quarter" idx="12"/>
          </p:nvPr>
        </p:nvSpPr>
        <p:spPr/>
        <p:txBody>
          <a:bodyPr/>
          <a:lstStyle/>
          <a:p>
            <a:fld id="{3A98EE3D-8CD1-4C3F-BD1C-C98C9596463C}" type="slidenum">
              <a:rPr lang="en-US" smtClean="0"/>
              <a:t>18</a:t>
            </a:fld>
            <a:endParaRPr lang="en-US"/>
          </a:p>
        </p:txBody>
      </p:sp>
      <p:sp>
        <p:nvSpPr>
          <p:cNvPr id="8" name="Content Placeholder 3">
            <a:extLst>
              <a:ext uri="{FF2B5EF4-FFF2-40B4-BE49-F238E27FC236}">
                <a16:creationId xmlns:a16="http://schemas.microsoft.com/office/drawing/2014/main" id="{25A54A87-6285-44FD-B409-15D2DC900EB1}"/>
              </a:ext>
            </a:extLst>
          </p:cNvPr>
          <p:cNvSpPr>
            <a:spLocks noGrp="1"/>
          </p:cNvSpPr>
          <p:nvPr>
            <p:ph sz="half" idx="1"/>
          </p:nvPr>
        </p:nvSpPr>
        <p:spPr>
          <a:xfrm>
            <a:off x="1097280" y="2120900"/>
            <a:ext cx="4639736" cy="3748193"/>
          </a:xfrm>
        </p:spPr>
        <p:txBody>
          <a:bodyPr vert="horz" lIns="91440" tIns="45720" rIns="91440" bIns="45720" rtlCol="0" anchor="t">
            <a:normAutofit/>
          </a:bodyPr>
          <a:lstStyle/>
          <a:p>
            <a:endParaRPr lang="en-US">
              <a:ea typeface="+mn-lt"/>
              <a:cs typeface="+mn-lt"/>
            </a:endParaRPr>
          </a:p>
          <a:p>
            <a:endParaRPr lang="en-US">
              <a:cs typeface="Calibri" panose="020F0502020204030204"/>
            </a:endParaRPr>
          </a:p>
        </p:txBody>
      </p:sp>
      <p:pic>
        <p:nvPicPr>
          <p:cNvPr id="3" name="Picture 4" descr="Chart, line chart&#10;&#10;Description automatically generated">
            <a:extLst>
              <a:ext uri="{FF2B5EF4-FFF2-40B4-BE49-F238E27FC236}">
                <a16:creationId xmlns:a16="http://schemas.microsoft.com/office/drawing/2014/main" id="{B94B3CC8-265C-4946-8CA0-D40BC2A6ED78}"/>
              </a:ext>
            </a:extLst>
          </p:cNvPr>
          <p:cNvPicPr>
            <a:picLocks noChangeAspect="1"/>
          </p:cNvPicPr>
          <p:nvPr/>
        </p:nvPicPr>
        <p:blipFill>
          <a:blip r:embed="rId3"/>
          <a:stretch>
            <a:fillRect/>
          </a:stretch>
        </p:blipFill>
        <p:spPr>
          <a:xfrm>
            <a:off x="388883" y="1660634"/>
            <a:ext cx="6507217" cy="3949280"/>
          </a:xfrm>
          <a:prstGeom prst="rect">
            <a:avLst/>
          </a:prstGeom>
        </p:spPr>
      </p:pic>
      <p:pic>
        <p:nvPicPr>
          <p:cNvPr id="5" name="Picture 5">
            <a:extLst>
              <a:ext uri="{FF2B5EF4-FFF2-40B4-BE49-F238E27FC236}">
                <a16:creationId xmlns:a16="http://schemas.microsoft.com/office/drawing/2014/main" id="{F7186484-C42E-4F08-BD63-F3002CFCA29D}"/>
              </a:ext>
            </a:extLst>
          </p:cNvPr>
          <p:cNvPicPr>
            <a:picLocks noChangeAspect="1"/>
          </p:cNvPicPr>
          <p:nvPr/>
        </p:nvPicPr>
        <p:blipFill>
          <a:blip r:embed="rId4"/>
          <a:stretch>
            <a:fillRect/>
          </a:stretch>
        </p:blipFill>
        <p:spPr>
          <a:xfrm>
            <a:off x="6777566" y="1660634"/>
            <a:ext cx="5148605" cy="4435268"/>
          </a:xfrm>
          <a:prstGeom prst="rect">
            <a:avLst/>
          </a:prstGeom>
        </p:spPr>
      </p:pic>
      <p:sp>
        <p:nvSpPr>
          <p:cNvPr id="7" name="Rectangle 6">
            <a:extLst>
              <a:ext uri="{FF2B5EF4-FFF2-40B4-BE49-F238E27FC236}">
                <a16:creationId xmlns:a16="http://schemas.microsoft.com/office/drawing/2014/main" id="{DBE7A31D-B82C-994B-94E2-5E0574A9CF5D}"/>
              </a:ext>
            </a:extLst>
          </p:cNvPr>
          <p:cNvSpPr/>
          <p:nvPr/>
        </p:nvSpPr>
        <p:spPr>
          <a:xfrm>
            <a:off x="1608084" y="6432896"/>
            <a:ext cx="7399282"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Purpose-&gt;Data-&gt;Methodology-&gt;</a:t>
            </a:r>
            <a:r>
              <a:rPr lang="en-US" sz="1200" dirty="0">
                <a:solidFill>
                  <a:srgbClr val="FFFFFF"/>
                </a:solidFill>
                <a:latin typeface="Abadi" panose="020B0604020104020204" pitchFamily="34" charset="0"/>
              </a:rPr>
              <a:t>Findings</a:t>
            </a:r>
            <a:r>
              <a:rPr lang="en-US" sz="1200" dirty="0">
                <a:solidFill>
                  <a:srgbClr val="7F7F7F"/>
                </a:solidFill>
                <a:latin typeface="Abadi" panose="020B0604020104020204" pitchFamily="34" charset="0"/>
              </a:rPr>
              <a:t>-&gt;Conclusions-&gt;Recommendations</a:t>
            </a:r>
            <a:r>
              <a:rPr lang="en-US" sz="1200" dirty="0">
                <a:latin typeface="Abadi" panose="020B0604020104020204" pitchFamily="34" charset="0"/>
              </a:rPr>
              <a:t>​</a:t>
            </a:r>
            <a:endParaRPr lang="en-US" sz="1200" dirty="0"/>
          </a:p>
        </p:txBody>
      </p:sp>
    </p:spTree>
    <p:extLst>
      <p:ext uri="{BB962C8B-B14F-4D97-AF65-F5344CB8AC3E}">
        <p14:creationId xmlns:p14="http://schemas.microsoft.com/office/powerpoint/2010/main" val="802716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4048-F9F5-4B73-98D3-071E251597E5}"/>
              </a:ext>
            </a:extLst>
          </p:cNvPr>
          <p:cNvSpPr>
            <a:spLocks noGrp="1"/>
          </p:cNvSpPr>
          <p:nvPr>
            <p:ph type="title"/>
          </p:nvPr>
        </p:nvSpPr>
        <p:spPr>
          <a:xfrm>
            <a:off x="1097280" y="286603"/>
            <a:ext cx="10058400" cy="816983"/>
          </a:xfrm>
        </p:spPr>
        <p:txBody>
          <a:bodyPr>
            <a:normAutofit/>
          </a:bodyPr>
          <a:lstStyle/>
          <a:p>
            <a:r>
              <a:rPr lang="en-US" sz="4000" dirty="0">
                <a:latin typeface="Abadi" panose="020B0604020104020204" pitchFamily="34" charset="0"/>
              </a:rPr>
              <a:t>Back testing (A2C Model)/ cross validations​</a:t>
            </a:r>
            <a:endParaRPr lang="en-US" sz="4000" dirty="0"/>
          </a:p>
        </p:txBody>
      </p:sp>
      <p:sp>
        <p:nvSpPr>
          <p:cNvPr id="4" name="Slide Number Placeholder 3">
            <a:extLst>
              <a:ext uri="{FF2B5EF4-FFF2-40B4-BE49-F238E27FC236}">
                <a16:creationId xmlns:a16="http://schemas.microsoft.com/office/drawing/2014/main" id="{0A140DD3-CBF2-4EC3-86C9-BBD6CBEAEC0C}"/>
              </a:ext>
            </a:extLst>
          </p:cNvPr>
          <p:cNvSpPr>
            <a:spLocks noGrp="1"/>
          </p:cNvSpPr>
          <p:nvPr>
            <p:ph type="sldNum" sz="quarter" idx="12"/>
          </p:nvPr>
        </p:nvSpPr>
        <p:spPr/>
        <p:txBody>
          <a:bodyPr/>
          <a:lstStyle/>
          <a:p>
            <a:r>
              <a:rPr lang="en-US"/>
              <a:t>16</a:t>
            </a:r>
          </a:p>
        </p:txBody>
      </p:sp>
      <p:pic>
        <p:nvPicPr>
          <p:cNvPr id="13" name="Picture 13" descr="Chart, histogram&#10;&#10;Description automatically generated">
            <a:extLst>
              <a:ext uri="{FF2B5EF4-FFF2-40B4-BE49-F238E27FC236}">
                <a16:creationId xmlns:a16="http://schemas.microsoft.com/office/drawing/2014/main" id="{8CD3018E-1C7B-4334-A899-7861934E3400}"/>
              </a:ext>
            </a:extLst>
          </p:cNvPr>
          <p:cNvPicPr>
            <a:picLocks noChangeAspect="1"/>
          </p:cNvPicPr>
          <p:nvPr/>
        </p:nvPicPr>
        <p:blipFill>
          <a:blip r:embed="rId3"/>
          <a:stretch>
            <a:fillRect/>
          </a:stretch>
        </p:blipFill>
        <p:spPr>
          <a:xfrm>
            <a:off x="4234" y="1907225"/>
            <a:ext cx="4394200" cy="4228885"/>
          </a:xfrm>
          <a:prstGeom prst="rect">
            <a:avLst/>
          </a:prstGeom>
        </p:spPr>
      </p:pic>
      <p:pic>
        <p:nvPicPr>
          <p:cNvPr id="14" name="Picture 14" descr="Chart, line chart&#10;&#10;Description automatically generated">
            <a:extLst>
              <a:ext uri="{FF2B5EF4-FFF2-40B4-BE49-F238E27FC236}">
                <a16:creationId xmlns:a16="http://schemas.microsoft.com/office/drawing/2014/main" id="{A7A4F45A-B3AF-4F5C-AE4D-A9051C6727C5}"/>
              </a:ext>
            </a:extLst>
          </p:cNvPr>
          <p:cNvPicPr>
            <a:picLocks noChangeAspect="1"/>
          </p:cNvPicPr>
          <p:nvPr/>
        </p:nvPicPr>
        <p:blipFill>
          <a:blip r:embed="rId4"/>
          <a:stretch>
            <a:fillRect/>
          </a:stretch>
        </p:blipFill>
        <p:spPr>
          <a:xfrm>
            <a:off x="4205817" y="2008773"/>
            <a:ext cx="4161366" cy="3856453"/>
          </a:xfrm>
          <a:prstGeom prst="rect">
            <a:avLst/>
          </a:prstGeom>
        </p:spPr>
      </p:pic>
      <p:pic>
        <p:nvPicPr>
          <p:cNvPr id="15" name="Picture 16" descr="Chart, histogram&#10;&#10;Description automatically generated">
            <a:extLst>
              <a:ext uri="{FF2B5EF4-FFF2-40B4-BE49-F238E27FC236}">
                <a16:creationId xmlns:a16="http://schemas.microsoft.com/office/drawing/2014/main" id="{5FACC202-2FB2-44E9-A8E1-7F9412AC1534}"/>
              </a:ext>
            </a:extLst>
          </p:cNvPr>
          <p:cNvPicPr>
            <a:picLocks noChangeAspect="1"/>
          </p:cNvPicPr>
          <p:nvPr/>
        </p:nvPicPr>
        <p:blipFill>
          <a:blip r:embed="rId5"/>
          <a:stretch>
            <a:fillRect/>
          </a:stretch>
        </p:blipFill>
        <p:spPr>
          <a:xfrm>
            <a:off x="8259233" y="2117960"/>
            <a:ext cx="3812116" cy="2526830"/>
          </a:xfrm>
          <a:prstGeom prst="rect">
            <a:avLst/>
          </a:prstGeom>
        </p:spPr>
      </p:pic>
      <p:sp>
        <p:nvSpPr>
          <p:cNvPr id="7" name="Rectangle 6">
            <a:extLst>
              <a:ext uri="{FF2B5EF4-FFF2-40B4-BE49-F238E27FC236}">
                <a16:creationId xmlns:a16="http://schemas.microsoft.com/office/drawing/2014/main" id="{A794B5F5-0081-444D-B49E-B7E11C8787FD}"/>
              </a:ext>
            </a:extLst>
          </p:cNvPr>
          <p:cNvSpPr/>
          <p:nvPr/>
        </p:nvSpPr>
        <p:spPr>
          <a:xfrm>
            <a:off x="1608084" y="6432896"/>
            <a:ext cx="7399282"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Purpose-&gt;Data-&gt;Methodology-&gt;</a:t>
            </a:r>
            <a:r>
              <a:rPr lang="en-US" sz="1200" dirty="0">
                <a:solidFill>
                  <a:srgbClr val="FFFFFF"/>
                </a:solidFill>
                <a:latin typeface="Abadi" panose="020B0604020104020204" pitchFamily="34" charset="0"/>
              </a:rPr>
              <a:t>Findings</a:t>
            </a:r>
            <a:r>
              <a:rPr lang="en-US" sz="1200" dirty="0">
                <a:solidFill>
                  <a:srgbClr val="7F7F7F"/>
                </a:solidFill>
                <a:latin typeface="Abadi" panose="020B0604020104020204" pitchFamily="34" charset="0"/>
              </a:rPr>
              <a:t>-&gt;Conclusions-&gt;Recommendations</a:t>
            </a:r>
            <a:r>
              <a:rPr lang="en-US" sz="1200" dirty="0">
                <a:latin typeface="Abadi" panose="020B0604020104020204" pitchFamily="34" charset="0"/>
              </a:rPr>
              <a:t>​</a:t>
            </a:r>
            <a:endParaRPr lang="en-US" sz="1200" dirty="0"/>
          </a:p>
        </p:txBody>
      </p:sp>
    </p:spTree>
    <p:extLst>
      <p:ext uri="{BB962C8B-B14F-4D97-AF65-F5344CB8AC3E}">
        <p14:creationId xmlns:p14="http://schemas.microsoft.com/office/powerpoint/2010/main" val="2879653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D3FD-FC9A-4C4E-9FBB-6531EC91E317}"/>
              </a:ext>
            </a:extLst>
          </p:cNvPr>
          <p:cNvSpPr>
            <a:spLocks noGrp="1"/>
          </p:cNvSpPr>
          <p:nvPr>
            <p:ph type="title"/>
          </p:nvPr>
        </p:nvSpPr>
        <p:spPr>
          <a:xfrm>
            <a:off x="1097280" y="286603"/>
            <a:ext cx="10058400" cy="763721"/>
          </a:xfrm>
        </p:spPr>
        <p:txBody>
          <a:bodyPr/>
          <a:lstStyle/>
          <a:p>
            <a:r>
              <a:rPr lang="en-US" dirty="0">
                <a:latin typeface="Abadi" panose="020B0604020104020204" pitchFamily="34" charset="0"/>
              </a:rPr>
              <a:t>                    Agenda</a:t>
            </a:r>
          </a:p>
        </p:txBody>
      </p:sp>
      <p:sp>
        <p:nvSpPr>
          <p:cNvPr id="4" name="Slide Number Placeholder 3">
            <a:extLst>
              <a:ext uri="{FF2B5EF4-FFF2-40B4-BE49-F238E27FC236}">
                <a16:creationId xmlns:a16="http://schemas.microsoft.com/office/drawing/2014/main" id="{2EBE1A19-9819-4541-B90C-16D2C5ED0585}"/>
              </a:ext>
            </a:extLst>
          </p:cNvPr>
          <p:cNvSpPr>
            <a:spLocks noGrp="1"/>
          </p:cNvSpPr>
          <p:nvPr>
            <p:ph type="sldNum" sz="quarter" idx="12"/>
          </p:nvPr>
        </p:nvSpPr>
        <p:spPr/>
        <p:txBody>
          <a:bodyPr/>
          <a:lstStyle/>
          <a:p>
            <a:fld id="{3A98EE3D-8CD1-4C3F-BD1C-C98C9596463C}" type="slidenum">
              <a:rPr lang="en-US" smtClean="0"/>
              <a:t>2</a:t>
            </a:fld>
            <a:endParaRPr lang="en-US"/>
          </a:p>
        </p:txBody>
      </p:sp>
      <p:sp>
        <p:nvSpPr>
          <p:cNvPr id="11" name="TextBox 10">
            <a:extLst>
              <a:ext uri="{FF2B5EF4-FFF2-40B4-BE49-F238E27FC236}">
                <a16:creationId xmlns:a16="http://schemas.microsoft.com/office/drawing/2014/main" id="{4239AA47-2151-CC4D-A0A3-9D81D0D0BE51}"/>
              </a:ext>
            </a:extLst>
          </p:cNvPr>
          <p:cNvSpPr txBox="1"/>
          <p:nvPr/>
        </p:nvSpPr>
        <p:spPr>
          <a:xfrm>
            <a:off x="1097280" y="1050324"/>
            <a:ext cx="10286928" cy="39120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Abadi" panose="020B0604020104020204" pitchFamily="34" charset="0"/>
              </a:rPr>
              <a:t>Problem Statement</a:t>
            </a:r>
          </a:p>
          <a:p>
            <a:pPr marL="285750" indent="-285750">
              <a:lnSpc>
                <a:spcPct val="150000"/>
              </a:lnSpc>
              <a:buFont typeface="Arial" panose="020B0604020202020204" pitchFamily="34" charset="0"/>
              <a:buChar char="•"/>
            </a:pPr>
            <a:r>
              <a:rPr lang="en-US" sz="2400" dirty="0">
                <a:latin typeface="Abadi" panose="020B0604020104020204" pitchFamily="34" charset="0"/>
              </a:rPr>
              <a:t>Research Purpose</a:t>
            </a:r>
          </a:p>
          <a:p>
            <a:pPr marL="285750" indent="-285750">
              <a:lnSpc>
                <a:spcPct val="150000"/>
              </a:lnSpc>
              <a:buFont typeface="Arial" panose="020B0604020202020204" pitchFamily="34" charset="0"/>
              <a:buChar char="•"/>
            </a:pPr>
            <a:r>
              <a:rPr lang="en-US" sz="2400" dirty="0">
                <a:latin typeface="Abadi" panose="020B0604020104020204" pitchFamily="34" charset="0"/>
              </a:rPr>
              <a:t>Data</a:t>
            </a:r>
          </a:p>
          <a:p>
            <a:pPr marL="285750" indent="-285750">
              <a:lnSpc>
                <a:spcPct val="150000"/>
              </a:lnSpc>
              <a:buFont typeface="Arial" panose="020B0604020202020204" pitchFamily="34" charset="0"/>
              <a:buChar char="•"/>
            </a:pPr>
            <a:r>
              <a:rPr lang="en-US" sz="2400" dirty="0">
                <a:latin typeface="Abadi" panose="020B0604020104020204" pitchFamily="34" charset="0"/>
              </a:rPr>
              <a:t>Methodology</a:t>
            </a:r>
          </a:p>
          <a:p>
            <a:pPr marL="285750" indent="-285750">
              <a:lnSpc>
                <a:spcPct val="150000"/>
              </a:lnSpc>
              <a:buFont typeface="Arial" panose="020B0604020202020204" pitchFamily="34" charset="0"/>
              <a:buChar char="•"/>
            </a:pPr>
            <a:r>
              <a:rPr lang="en-US" sz="2400" dirty="0">
                <a:latin typeface="Abadi" panose="020B0604020104020204" pitchFamily="34" charset="0"/>
              </a:rPr>
              <a:t>Findings</a:t>
            </a:r>
          </a:p>
          <a:p>
            <a:pPr marL="285750" indent="-285750">
              <a:lnSpc>
                <a:spcPct val="150000"/>
              </a:lnSpc>
              <a:buFont typeface="Arial" panose="020B0604020202020204" pitchFamily="34" charset="0"/>
              <a:buChar char="•"/>
            </a:pPr>
            <a:r>
              <a:rPr lang="en-US" sz="2400" dirty="0">
                <a:latin typeface="Abadi" panose="020B0604020104020204" pitchFamily="34" charset="0"/>
              </a:rPr>
              <a:t>Conclusions</a:t>
            </a:r>
          </a:p>
          <a:p>
            <a:pPr marL="285750" indent="-285750">
              <a:lnSpc>
                <a:spcPct val="150000"/>
              </a:lnSpc>
              <a:buFont typeface="Arial" panose="020B0604020202020204" pitchFamily="34" charset="0"/>
              <a:buChar char="•"/>
            </a:pPr>
            <a:r>
              <a:rPr lang="en-US" sz="2400" dirty="0">
                <a:latin typeface="Abadi" panose="020B0604020104020204" pitchFamily="34" charset="0"/>
              </a:rPr>
              <a:t>Recommendations</a:t>
            </a:r>
          </a:p>
        </p:txBody>
      </p:sp>
    </p:spTree>
    <p:extLst>
      <p:ext uri="{BB962C8B-B14F-4D97-AF65-F5344CB8AC3E}">
        <p14:creationId xmlns:p14="http://schemas.microsoft.com/office/powerpoint/2010/main" val="3637019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4048-F9F5-4B73-98D3-071E251597E5}"/>
              </a:ext>
            </a:extLst>
          </p:cNvPr>
          <p:cNvSpPr>
            <a:spLocks noGrp="1"/>
          </p:cNvSpPr>
          <p:nvPr>
            <p:ph type="title"/>
          </p:nvPr>
        </p:nvSpPr>
        <p:spPr>
          <a:xfrm>
            <a:off x="643466" y="786383"/>
            <a:ext cx="3517567" cy="2093975"/>
          </a:xfrm>
        </p:spPr>
        <p:txBody>
          <a:bodyPr anchor="b">
            <a:normAutofit/>
          </a:bodyPr>
          <a:lstStyle/>
          <a:p>
            <a:r>
              <a:rPr lang="en-US" sz="3300"/>
              <a:t>Findings – Deep Reinforcement Learning (A2C Model)</a:t>
            </a:r>
          </a:p>
        </p:txBody>
      </p:sp>
      <p:pic>
        <p:nvPicPr>
          <p:cNvPr id="3" name="Picture 4" descr="Chart, box and whisker chart&#10;&#10;Description automatically generated">
            <a:extLst>
              <a:ext uri="{FF2B5EF4-FFF2-40B4-BE49-F238E27FC236}">
                <a16:creationId xmlns:a16="http://schemas.microsoft.com/office/drawing/2014/main" id="{BA43D826-0159-401F-A1A0-98EEB7B9FD7D}"/>
              </a:ext>
            </a:extLst>
          </p:cNvPr>
          <p:cNvPicPr>
            <a:picLocks noChangeAspect="1"/>
          </p:cNvPicPr>
          <p:nvPr/>
        </p:nvPicPr>
        <p:blipFill>
          <a:blip r:embed="rId3"/>
          <a:stretch>
            <a:fillRect/>
          </a:stretch>
        </p:blipFill>
        <p:spPr>
          <a:xfrm>
            <a:off x="5099151" y="1056151"/>
            <a:ext cx="6648010" cy="4374136"/>
          </a:xfrm>
          <a:prstGeom prst="rect">
            <a:avLst/>
          </a:prstGeom>
          <a:noFill/>
        </p:spPr>
      </p:pic>
      <p:sp>
        <p:nvSpPr>
          <p:cNvPr id="5" name="Content Placeholder 4">
            <a:extLst>
              <a:ext uri="{FF2B5EF4-FFF2-40B4-BE49-F238E27FC236}">
                <a16:creationId xmlns:a16="http://schemas.microsoft.com/office/drawing/2014/main" id="{9AD23AFC-7C42-4054-AA24-C3A969367E65}"/>
              </a:ext>
            </a:extLst>
          </p:cNvPr>
          <p:cNvSpPr>
            <a:spLocks noGrp="1"/>
          </p:cNvSpPr>
          <p:nvPr>
            <p:ph type="body" sz="half" idx="2"/>
          </p:nvPr>
        </p:nvSpPr>
        <p:spPr>
          <a:xfrm>
            <a:off x="643465" y="3043050"/>
            <a:ext cx="3517567" cy="3064505"/>
          </a:xfrm>
        </p:spPr>
        <p:txBody>
          <a:bodyPr vert="horz" lIns="0" tIns="45720" rIns="0" bIns="45720" rtlCol="0">
            <a:normAutofit/>
          </a:bodyPr>
          <a:lstStyle/>
          <a:p>
            <a:pPr>
              <a:lnSpc>
                <a:spcPct val="100000"/>
              </a:lnSpc>
              <a:spcBef>
                <a:spcPts val="0"/>
              </a:spcBef>
              <a:spcAft>
                <a:spcPts val="0"/>
              </a:spcAft>
            </a:pPr>
            <a:r>
              <a:rPr lang="en-US" sz="1500"/>
              <a:t>When we look at the monthly return, we can see some red month in 2020 such as from February and March. Interestingly, the highest return is during the election times in November. Annual return of 2019 is higher than 2020. The monthly distribution attributes Gaussian distribution. In the box plot perspective, the amounts of outliers decrease respectively in daily, weekly and monthly.</a:t>
            </a:r>
          </a:p>
          <a:p>
            <a:pPr>
              <a:lnSpc>
                <a:spcPct val="100000"/>
              </a:lnSpc>
              <a:spcBef>
                <a:spcPts val="0"/>
              </a:spcBef>
              <a:spcAft>
                <a:spcPts val="0"/>
              </a:spcAft>
            </a:pPr>
            <a:endParaRPr lang="en-US" sz="1500"/>
          </a:p>
          <a:p>
            <a:pPr>
              <a:lnSpc>
                <a:spcPct val="100000"/>
              </a:lnSpc>
            </a:pPr>
            <a:endParaRPr lang="en-US" sz="1500"/>
          </a:p>
        </p:txBody>
      </p:sp>
      <p:sp>
        <p:nvSpPr>
          <p:cNvPr id="4" name="Slide Number Placeholder 3">
            <a:extLst>
              <a:ext uri="{FF2B5EF4-FFF2-40B4-BE49-F238E27FC236}">
                <a16:creationId xmlns:a16="http://schemas.microsoft.com/office/drawing/2014/main" id="{0A140DD3-CBF2-4EC3-86C9-BBD6CBEAEC0C}"/>
              </a:ext>
            </a:extLst>
          </p:cNvPr>
          <p:cNvSpPr>
            <a:spLocks noGrp="1"/>
          </p:cNvSpPr>
          <p:nvPr>
            <p:ph type="sldNum" sz="quarter" idx="12"/>
          </p:nvPr>
        </p:nvSpPr>
        <p:spPr>
          <a:xfrm>
            <a:off x="1097280" y="6388834"/>
            <a:ext cx="780010" cy="365125"/>
          </a:xfrm>
        </p:spPr>
        <p:txBody>
          <a:bodyPr anchor="ctr">
            <a:normAutofit/>
          </a:bodyPr>
          <a:lstStyle/>
          <a:p>
            <a:pPr>
              <a:spcAft>
                <a:spcPts val="600"/>
              </a:spcAft>
            </a:pPr>
            <a:fld id="{3A98EE3D-8CD1-4C3F-BD1C-C98C9596463C}" type="slidenum">
              <a:rPr lang="en-US" smtClean="0"/>
              <a:pPr>
                <a:spcAft>
                  <a:spcPts val="600"/>
                </a:spcAft>
              </a:pPr>
              <a:t>20</a:t>
            </a:fld>
            <a:endParaRPr lang="en-US"/>
          </a:p>
        </p:txBody>
      </p:sp>
      <p:pic>
        <p:nvPicPr>
          <p:cNvPr id="13" name="Picture 13" descr="Shape, rectangle&#10;&#10;Description automatically generated">
            <a:extLst>
              <a:ext uri="{FF2B5EF4-FFF2-40B4-BE49-F238E27FC236}">
                <a16:creationId xmlns:a16="http://schemas.microsoft.com/office/drawing/2014/main" id="{9D2F8649-CDBC-4B45-91EC-3FC89F579828}"/>
              </a:ext>
            </a:extLst>
          </p:cNvPr>
          <p:cNvPicPr>
            <a:picLocks noChangeAspect="1"/>
          </p:cNvPicPr>
          <p:nvPr/>
        </p:nvPicPr>
        <p:blipFill>
          <a:blip r:embed="rId4"/>
          <a:stretch>
            <a:fillRect/>
          </a:stretch>
        </p:blipFill>
        <p:spPr>
          <a:xfrm>
            <a:off x="4234" y="6262216"/>
            <a:ext cx="12183533" cy="598900"/>
          </a:xfrm>
          <a:prstGeom prst="rect">
            <a:avLst/>
          </a:prstGeom>
        </p:spPr>
      </p:pic>
      <p:sp>
        <p:nvSpPr>
          <p:cNvPr id="7" name="Rectangle 6">
            <a:extLst>
              <a:ext uri="{FF2B5EF4-FFF2-40B4-BE49-F238E27FC236}">
                <a16:creationId xmlns:a16="http://schemas.microsoft.com/office/drawing/2014/main" id="{385E0091-126F-E545-91BA-981F5A8155C3}"/>
              </a:ext>
            </a:extLst>
          </p:cNvPr>
          <p:cNvSpPr/>
          <p:nvPr/>
        </p:nvSpPr>
        <p:spPr>
          <a:xfrm>
            <a:off x="1608084" y="6432896"/>
            <a:ext cx="7399282"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Purpose-&gt;Data-&gt;Methodology-&gt;</a:t>
            </a:r>
            <a:r>
              <a:rPr lang="en-US" sz="1200" dirty="0">
                <a:solidFill>
                  <a:srgbClr val="FFFFFF"/>
                </a:solidFill>
                <a:latin typeface="Abadi" panose="020B0604020104020204" pitchFamily="34" charset="0"/>
              </a:rPr>
              <a:t>Findings</a:t>
            </a:r>
            <a:r>
              <a:rPr lang="en-US" sz="1200" dirty="0">
                <a:solidFill>
                  <a:srgbClr val="7F7F7F"/>
                </a:solidFill>
                <a:latin typeface="Abadi" panose="020B0604020104020204" pitchFamily="34" charset="0"/>
              </a:rPr>
              <a:t>-&gt;Conclusions-&gt;Recommendations</a:t>
            </a:r>
            <a:r>
              <a:rPr lang="en-US" sz="1200" dirty="0">
                <a:latin typeface="Abadi" panose="020B0604020104020204" pitchFamily="34" charset="0"/>
              </a:rPr>
              <a:t>​</a:t>
            </a:r>
            <a:endParaRPr lang="en-US" sz="1200" dirty="0"/>
          </a:p>
        </p:txBody>
      </p:sp>
    </p:spTree>
    <p:extLst>
      <p:ext uri="{BB962C8B-B14F-4D97-AF65-F5344CB8AC3E}">
        <p14:creationId xmlns:p14="http://schemas.microsoft.com/office/powerpoint/2010/main" val="2125645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F8D1-B4B9-489D-ADEA-0A68E553BEF6}"/>
              </a:ext>
            </a:extLst>
          </p:cNvPr>
          <p:cNvSpPr>
            <a:spLocks noGrp="1"/>
          </p:cNvSpPr>
          <p:nvPr>
            <p:ph type="title"/>
          </p:nvPr>
        </p:nvSpPr>
        <p:spPr/>
        <p:txBody>
          <a:bodyPr>
            <a:normAutofit/>
          </a:bodyPr>
          <a:lstStyle/>
          <a:p>
            <a:r>
              <a:rPr lang="en-US" dirty="0">
                <a:latin typeface="Abadi" panose="020B0604020104020204" pitchFamily="34" charset="0"/>
              </a:rPr>
              <a:t>Challenges and Limitations – Deep Reinforcement Learning (A2C Model)</a:t>
            </a:r>
          </a:p>
        </p:txBody>
      </p:sp>
      <p:sp>
        <p:nvSpPr>
          <p:cNvPr id="3" name="Content Placeholder 2">
            <a:extLst>
              <a:ext uri="{FF2B5EF4-FFF2-40B4-BE49-F238E27FC236}">
                <a16:creationId xmlns:a16="http://schemas.microsoft.com/office/drawing/2014/main" id="{36213536-5D9C-4B2A-825F-50E4A64C5A58}"/>
              </a:ext>
            </a:extLst>
          </p:cNvPr>
          <p:cNvSpPr>
            <a:spLocks noGrp="1"/>
          </p:cNvSpPr>
          <p:nvPr>
            <p:ph idx="1"/>
          </p:nvPr>
        </p:nvSpPr>
        <p:spPr/>
        <p:txBody>
          <a:bodyPr/>
          <a:lstStyle/>
          <a:p>
            <a:pPr>
              <a:lnSpc>
                <a:spcPct val="150000"/>
              </a:lnSpc>
              <a:buFont typeface="Arial" panose="020B0604020202020204" pitchFamily="34" charset="0"/>
              <a:buChar char="•"/>
            </a:pPr>
            <a:r>
              <a:rPr lang="en-US" dirty="0">
                <a:latin typeface="Abadi" panose="020B0604020104020204" pitchFamily="34" charset="0"/>
              </a:rPr>
              <a:t>Limited in Risk Tolerance adjustments</a:t>
            </a:r>
          </a:p>
          <a:p>
            <a:pPr>
              <a:lnSpc>
                <a:spcPct val="150000"/>
              </a:lnSpc>
              <a:buFont typeface="Arial" panose="020B0604020202020204" pitchFamily="34" charset="0"/>
              <a:buChar char="•"/>
            </a:pPr>
            <a:r>
              <a:rPr lang="en-US" dirty="0">
                <a:latin typeface="Abadi" panose="020B0604020104020204" pitchFamily="34" charset="0"/>
              </a:rPr>
              <a:t>Portfolio Weight Constraints</a:t>
            </a:r>
          </a:p>
          <a:p>
            <a:pPr>
              <a:lnSpc>
                <a:spcPct val="150000"/>
              </a:lnSpc>
              <a:buFont typeface="Arial" panose="020B0604020202020204" pitchFamily="34" charset="0"/>
              <a:buChar char="•"/>
            </a:pPr>
            <a:r>
              <a:rPr lang="en-US" dirty="0">
                <a:latin typeface="Abadi" panose="020B0604020104020204" pitchFamily="34" charset="0"/>
              </a:rPr>
              <a:t>Limited in using timeframes.</a:t>
            </a:r>
          </a:p>
          <a:p>
            <a:pPr>
              <a:lnSpc>
                <a:spcPct val="150000"/>
              </a:lnSpc>
              <a:buFont typeface="Arial" panose="020B0604020202020204" pitchFamily="34" charset="0"/>
              <a:buChar char="•"/>
            </a:pPr>
            <a:r>
              <a:rPr lang="en-US" dirty="0">
                <a:latin typeface="Abadi" panose="020B0604020104020204" pitchFamily="34" charset="0"/>
              </a:rPr>
              <a:t>Trading bonds with turbulence doesn’t affect Max Drawdown</a:t>
            </a:r>
          </a:p>
          <a:p>
            <a:pPr>
              <a:lnSpc>
                <a:spcPct val="150000"/>
              </a:lnSpc>
              <a:buFont typeface="Arial" panose="020B0604020202020204" pitchFamily="34" charset="0"/>
              <a:buChar char="•"/>
            </a:pPr>
            <a:r>
              <a:rPr lang="en-US" dirty="0">
                <a:latin typeface="Abadi" panose="020B0604020104020204" pitchFamily="34" charset="0"/>
              </a:rPr>
              <a:t>Limited in different Index data</a:t>
            </a:r>
          </a:p>
          <a:p>
            <a:pPr>
              <a:lnSpc>
                <a:spcPct val="150000"/>
              </a:lnSpc>
              <a:buFont typeface="Arial" panose="020B0604020202020204" pitchFamily="34" charset="0"/>
              <a:buChar char="•"/>
            </a:pPr>
            <a:r>
              <a:rPr lang="en-US" dirty="0">
                <a:latin typeface="Abadi" panose="020B0604020104020204" pitchFamily="34" charset="0"/>
              </a:rPr>
              <a:t>Alpha Decay</a:t>
            </a:r>
          </a:p>
        </p:txBody>
      </p:sp>
      <p:sp>
        <p:nvSpPr>
          <p:cNvPr id="4" name="Slide Number Placeholder 3">
            <a:extLst>
              <a:ext uri="{FF2B5EF4-FFF2-40B4-BE49-F238E27FC236}">
                <a16:creationId xmlns:a16="http://schemas.microsoft.com/office/drawing/2014/main" id="{99294395-B001-4EFF-87CA-FAEF1ECF37E1}"/>
              </a:ext>
            </a:extLst>
          </p:cNvPr>
          <p:cNvSpPr>
            <a:spLocks noGrp="1"/>
          </p:cNvSpPr>
          <p:nvPr>
            <p:ph type="sldNum" sz="quarter" idx="12"/>
          </p:nvPr>
        </p:nvSpPr>
        <p:spPr/>
        <p:txBody>
          <a:bodyPr/>
          <a:lstStyle/>
          <a:p>
            <a:fld id="{3A98EE3D-8CD1-4C3F-BD1C-C98C9596463C}" type="slidenum">
              <a:rPr lang="en-US" smtClean="0"/>
              <a:t>21</a:t>
            </a:fld>
            <a:endParaRPr lang="en-US"/>
          </a:p>
        </p:txBody>
      </p:sp>
      <p:sp>
        <p:nvSpPr>
          <p:cNvPr id="5" name="Rectangle 4">
            <a:extLst>
              <a:ext uri="{FF2B5EF4-FFF2-40B4-BE49-F238E27FC236}">
                <a16:creationId xmlns:a16="http://schemas.microsoft.com/office/drawing/2014/main" id="{31805F81-CD5D-6F44-905B-44FB94FC7A08}"/>
              </a:ext>
            </a:extLst>
          </p:cNvPr>
          <p:cNvSpPr/>
          <p:nvPr/>
        </p:nvSpPr>
        <p:spPr>
          <a:xfrm>
            <a:off x="1483223" y="6432896"/>
            <a:ext cx="7504385"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Purpose-&gt;Data-&gt;Methodology-&gt;Findings-&gt;</a:t>
            </a:r>
            <a:r>
              <a:rPr lang="en-US" sz="1200" dirty="0">
                <a:solidFill>
                  <a:srgbClr val="FFFFFF"/>
                </a:solidFill>
                <a:latin typeface="Abadi" panose="020B0604020104020204" pitchFamily="34" charset="0"/>
              </a:rPr>
              <a:t>Conclusions</a:t>
            </a:r>
            <a:r>
              <a:rPr lang="en-US" sz="1200" dirty="0">
                <a:solidFill>
                  <a:srgbClr val="7F7F7F"/>
                </a:solidFill>
                <a:latin typeface="Abadi" panose="020B0604020104020204" pitchFamily="34" charset="0"/>
              </a:rPr>
              <a:t>-&gt;Recommendations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785937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F8D1-B4B9-489D-ADEA-0A68E553BEF6}"/>
              </a:ext>
            </a:extLst>
          </p:cNvPr>
          <p:cNvSpPr>
            <a:spLocks noGrp="1"/>
          </p:cNvSpPr>
          <p:nvPr>
            <p:ph type="title"/>
          </p:nvPr>
        </p:nvSpPr>
        <p:spPr>
          <a:xfrm>
            <a:off x="1097280" y="241738"/>
            <a:ext cx="10058400" cy="991056"/>
          </a:xfrm>
        </p:spPr>
        <p:txBody>
          <a:bodyPr>
            <a:noAutofit/>
          </a:bodyPr>
          <a:lstStyle/>
          <a:p>
            <a:r>
              <a:rPr lang="en-US" sz="4000" dirty="0">
                <a:latin typeface="Abadi" panose="020B0604020104020204" pitchFamily="34" charset="0"/>
              </a:rPr>
              <a:t>     Summary and limitations – DQN Model</a:t>
            </a:r>
          </a:p>
        </p:txBody>
      </p:sp>
      <p:sp>
        <p:nvSpPr>
          <p:cNvPr id="3" name="Content Placeholder 2">
            <a:extLst>
              <a:ext uri="{FF2B5EF4-FFF2-40B4-BE49-F238E27FC236}">
                <a16:creationId xmlns:a16="http://schemas.microsoft.com/office/drawing/2014/main" id="{36213536-5D9C-4B2A-825F-50E4A64C5A58}"/>
              </a:ext>
            </a:extLst>
          </p:cNvPr>
          <p:cNvSpPr>
            <a:spLocks noGrp="1"/>
          </p:cNvSpPr>
          <p:nvPr>
            <p:ph idx="1"/>
          </p:nvPr>
        </p:nvSpPr>
        <p:spPr>
          <a:xfrm>
            <a:off x="1097280" y="1481959"/>
            <a:ext cx="10058400" cy="4387133"/>
          </a:xfrm>
        </p:spPr>
        <p:txBody>
          <a:bodyPr vert="horz" lIns="0" tIns="45720" rIns="0" bIns="45720" rtlCol="0" anchor="t">
            <a:normAutofit/>
          </a:bodyPr>
          <a:lstStyle/>
          <a:p>
            <a:pPr>
              <a:lnSpc>
                <a:spcPct val="150000"/>
              </a:lnSpc>
              <a:spcBef>
                <a:spcPts val="0"/>
              </a:spcBef>
              <a:spcAft>
                <a:spcPts val="0"/>
              </a:spcAft>
              <a:buFont typeface="Arial" panose="020B0604020202020204" pitchFamily="34" charset="0"/>
              <a:buChar char="•"/>
            </a:pPr>
            <a:r>
              <a:rPr lang="en-US" sz="2300" dirty="0">
                <a:solidFill>
                  <a:schemeClr val="tx1"/>
                </a:solidFill>
                <a:latin typeface="Abadi" panose="020B0604020104020204" pitchFamily="34" charset="0"/>
              </a:rPr>
              <a:t>In the tradeoff of exploration vs exploitation, it inclined more towards exploitation instead of further exploration</a:t>
            </a:r>
          </a:p>
          <a:p>
            <a:pPr>
              <a:lnSpc>
                <a:spcPct val="150000"/>
              </a:lnSpc>
              <a:buFont typeface="Arial" panose="020B0604020202020204" pitchFamily="34" charset="0"/>
              <a:buChar char="•"/>
            </a:pPr>
            <a:r>
              <a:rPr lang="en-US" sz="2300" dirty="0">
                <a:latin typeface="Abadi" panose="020B0604020104020204" pitchFamily="34" charset="0"/>
              </a:rPr>
              <a:t> </a:t>
            </a:r>
            <a:r>
              <a:rPr lang="en-US" sz="2300" dirty="0">
                <a:solidFill>
                  <a:schemeClr val="tx1"/>
                </a:solidFill>
                <a:latin typeface="Abadi" panose="020B0604020104020204" pitchFamily="34" charset="0"/>
              </a:rPr>
              <a:t>It might be worth including the principles or implementing the strategies from mathematically more grounded models like stochastic portfolio theory </a:t>
            </a:r>
          </a:p>
          <a:p>
            <a:pPr>
              <a:lnSpc>
                <a:spcPct val="150000"/>
              </a:lnSpc>
              <a:spcBef>
                <a:spcPts val="0"/>
              </a:spcBef>
              <a:spcAft>
                <a:spcPts val="0"/>
              </a:spcAft>
              <a:buFont typeface="Arial" panose="020B0604020202020204" pitchFamily="34" charset="0"/>
              <a:buChar char="•"/>
            </a:pPr>
            <a:r>
              <a:rPr lang="en-US" sz="2300" dirty="0">
                <a:latin typeface="Abadi" panose="020B0604020104020204" pitchFamily="34" charset="0"/>
              </a:rPr>
              <a:t> </a:t>
            </a:r>
            <a:r>
              <a:rPr lang="en-US" sz="2300" dirty="0">
                <a:solidFill>
                  <a:schemeClr val="tx1"/>
                </a:solidFill>
                <a:latin typeface="Abadi" panose="020B0604020104020204" pitchFamily="34" charset="0"/>
              </a:rPr>
              <a:t>We can also explore other</a:t>
            </a:r>
            <a:r>
              <a:rPr lang="en-US" sz="2300" dirty="0">
                <a:latin typeface="Abadi" panose="020B0604020104020204" pitchFamily="34" charset="0"/>
                <a:cs typeface="Calibri"/>
              </a:rPr>
              <a:t> </a:t>
            </a:r>
            <a:r>
              <a:rPr lang="en-US" sz="2300" dirty="0">
                <a:solidFill>
                  <a:schemeClr val="tx1"/>
                </a:solidFill>
                <a:latin typeface="Abadi" panose="020B0604020104020204" pitchFamily="34" charset="0"/>
              </a:rPr>
              <a:t>strategies like: Policy based strategy where the RL agent learns a particular policy by using the reward signal to guide the adaptation instead of using the value-based policy like epsilon greedy search </a:t>
            </a:r>
            <a:endParaRPr lang="en-US" sz="2300" dirty="0">
              <a:solidFill>
                <a:schemeClr val="tx1"/>
              </a:solidFill>
              <a:latin typeface="Abadi" panose="020B0604020104020204" pitchFamily="34" charset="0"/>
              <a:ea typeface="+mn-lt"/>
              <a:cs typeface="+mn-lt"/>
            </a:endParaRPr>
          </a:p>
          <a:p>
            <a:endParaRPr lang="en-US" dirty="0"/>
          </a:p>
          <a:p>
            <a:endParaRPr lang="en-US" dirty="0"/>
          </a:p>
        </p:txBody>
      </p:sp>
      <p:sp>
        <p:nvSpPr>
          <p:cNvPr id="4" name="Slide Number Placeholder 3">
            <a:extLst>
              <a:ext uri="{FF2B5EF4-FFF2-40B4-BE49-F238E27FC236}">
                <a16:creationId xmlns:a16="http://schemas.microsoft.com/office/drawing/2014/main" id="{99294395-B001-4EFF-87CA-FAEF1ECF37E1}"/>
              </a:ext>
            </a:extLst>
          </p:cNvPr>
          <p:cNvSpPr>
            <a:spLocks noGrp="1"/>
          </p:cNvSpPr>
          <p:nvPr>
            <p:ph type="sldNum" sz="quarter" idx="12"/>
          </p:nvPr>
        </p:nvSpPr>
        <p:spPr/>
        <p:txBody>
          <a:bodyPr/>
          <a:lstStyle/>
          <a:p>
            <a:fld id="{3A98EE3D-8CD1-4C3F-BD1C-C98C9596463C}" type="slidenum">
              <a:rPr lang="en-US" smtClean="0"/>
              <a:t>22</a:t>
            </a:fld>
            <a:endParaRPr lang="en-US"/>
          </a:p>
        </p:txBody>
      </p:sp>
      <p:sp>
        <p:nvSpPr>
          <p:cNvPr id="5" name="Rectangle 4">
            <a:extLst>
              <a:ext uri="{FF2B5EF4-FFF2-40B4-BE49-F238E27FC236}">
                <a16:creationId xmlns:a16="http://schemas.microsoft.com/office/drawing/2014/main" id="{3684F058-D877-A14C-B598-7FC7847BDD56}"/>
              </a:ext>
            </a:extLst>
          </p:cNvPr>
          <p:cNvSpPr/>
          <p:nvPr/>
        </p:nvSpPr>
        <p:spPr>
          <a:xfrm>
            <a:off x="1483223" y="6432896"/>
            <a:ext cx="7504385"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Purpose-&gt;Data-&gt;Methodology-&gt;Findings-&gt;</a:t>
            </a:r>
            <a:r>
              <a:rPr lang="en-US" sz="1200" dirty="0">
                <a:solidFill>
                  <a:srgbClr val="FFFFFF"/>
                </a:solidFill>
                <a:latin typeface="Abadi" panose="020B0604020104020204" pitchFamily="34" charset="0"/>
              </a:rPr>
              <a:t>Conclusions</a:t>
            </a:r>
            <a:r>
              <a:rPr lang="en-US" sz="1200" dirty="0">
                <a:solidFill>
                  <a:srgbClr val="7F7F7F"/>
                </a:solidFill>
                <a:latin typeface="Abadi" panose="020B0604020104020204" pitchFamily="34" charset="0"/>
              </a:rPr>
              <a:t>-&gt;Recommendations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376793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E5AA3-8C91-44C8-8BCC-838809E6CD94}"/>
              </a:ext>
            </a:extLst>
          </p:cNvPr>
          <p:cNvSpPr>
            <a:spLocks noGrp="1"/>
          </p:cNvSpPr>
          <p:nvPr>
            <p:ph type="title"/>
          </p:nvPr>
        </p:nvSpPr>
        <p:spPr>
          <a:xfrm>
            <a:off x="1097280" y="286603"/>
            <a:ext cx="10058400" cy="743411"/>
          </a:xfrm>
        </p:spPr>
        <p:txBody>
          <a:bodyPr/>
          <a:lstStyle/>
          <a:p>
            <a:r>
              <a:rPr lang="en-US" dirty="0">
                <a:latin typeface="Abadi" panose="020B0604020104020204" pitchFamily="34" charset="0"/>
              </a:rPr>
              <a:t>              Conclusions </a:t>
            </a:r>
          </a:p>
        </p:txBody>
      </p:sp>
      <p:sp>
        <p:nvSpPr>
          <p:cNvPr id="4" name="Slide Number Placeholder 3">
            <a:extLst>
              <a:ext uri="{FF2B5EF4-FFF2-40B4-BE49-F238E27FC236}">
                <a16:creationId xmlns:a16="http://schemas.microsoft.com/office/drawing/2014/main" id="{A7B8345F-4AB6-4818-AA24-9E06FD5A1A97}"/>
              </a:ext>
            </a:extLst>
          </p:cNvPr>
          <p:cNvSpPr>
            <a:spLocks noGrp="1"/>
          </p:cNvSpPr>
          <p:nvPr>
            <p:ph type="sldNum" sz="quarter" idx="12"/>
          </p:nvPr>
        </p:nvSpPr>
        <p:spPr/>
        <p:txBody>
          <a:bodyPr/>
          <a:lstStyle/>
          <a:p>
            <a:fld id="{3A98EE3D-8CD1-4C3F-BD1C-C98C9596463C}" type="slidenum">
              <a:rPr lang="en-US" smtClean="0"/>
              <a:t>23</a:t>
            </a:fld>
            <a:endParaRPr lang="en-US"/>
          </a:p>
        </p:txBody>
      </p:sp>
      <p:sp>
        <p:nvSpPr>
          <p:cNvPr id="5" name="TextBox 4">
            <a:extLst>
              <a:ext uri="{FF2B5EF4-FFF2-40B4-BE49-F238E27FC236}">
                <a16:creationId xmlns:a16="http://schemas.microsoft.com/office/drawing/2014/main" id="{C3441A65-E427-C047-BDC4-EDC158D55BF3}"/>
              </a:ext>
            </a:extLst>
          </p:cNvPr>
          <p:cNvSpPr txBox="1"/>
          <p:nvPr/>
        </p:nvSpPr>
        <p:spPr>
          <a:xfrm>
            <a:off x="698029" y="1030014"/>
            <a:ext cx="10409445" cy="294247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dirty="0">
                <a:latin typeface="Abadi" panose="020B0604020104020204" pitchFamily="34" charset="0"/>
              </a:rPr>
              <a:t>With this project , we were able to adapt the ideas underlying the success of Deep Q learning to the continuous action domain .</a:t>
            </a:r>
          </a:p>
          <a:p>
            <a:pPr marL="285750" indent="-285750">
              <a:lnSpc>
                <a:spcPct val="200000"/>
              </a:lnSpc>
              <a:buFont typeface="Arial" panose="020B0604020202020204" pitchFamily="34" charset="0"/>
              <a:buChar char="•"/>
            </a:pPr>
            <a:r>
              <a:rPr lang="en-US" sz="2400" dirty="0">
                <a:latin typeface="Abadi" panose="020B0604020104020204" pitchFamily="34" charset="0"/>
              </a:rPr>
              <a:t>Our algorithms were able to achieve at least 4-fold returns in 120 days using our best performing RL agent of maximal returns with 28% less risk . </a:t>
            </a:r>
          </a:p>
        </p:txBody>
      </p:sp>
      <p:sp>
        <p:nvSpPr>
          <p:cNvPr id="7" name="Rectangle 6">
            <a:extLst>
              <a:ext uri="{FF2B5EF4-FFF2-40B4-BE49-F238E27FC236}">
                <a16:creationId xmlns:a16="http://schemas.microsoft.com/office/drawing/2014/main" id="{1A2E19C9-4380-5441-8639-96F00300C219}"/>
              </a:ext>
            </a:extLst>
          </p:cNvPr>
          <p:cNvSpPr/>
          <p:nvPr/>
        </p:nvSpPr>
        <p:spPr>
          <a:xfrm>
            <a:off x="1483223" y="6432896"/>
            <a:ext cx="7504385"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Purpose-&gt;Data-&gt;Methodology-&gt;Findings-&gt;</a:t>
            </a:r>
            <a:r>
              <a:rPr lang="en-US" sz="1200" dirty="0">
                <a:solidFill>
                  <a:srgbClr val="FFFFFF"/>
                </a:solidFill>
                <a:latin typeface="Abadi" panose="020B0604020104020204" pitchFamily="34" charset="0"/>
              </a:rPr>
              <a:t>Conclusions</a:t>
            </a:r>
            <a:r>
              <a:rPr lang="en-US" sz="1200" dirty="0">
                <a:solidFill>
                  <a:srgbClr val="7F7F7F"/>
                </a:solidFill>
                <a:latin typeface="Abadi" panose="020B0604020104020204" pitchFamily="34" charset="0"/>
              </a:rPr>
              <a:t>-&gt;Recommendations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3602009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4048-F9F5-4B73-98D3-071E251597E5}"/>
              </a:ext>
            </a:extLst>
          </p:cNvPr>
          <p:cNvSpPr>
            <a:spLocks noGrp="1"/>
          </p:cNvSpPr>
          <p:nvPr>
            <p:ph type="title"/>
          </p:nvPr>
        </p:nvSpPr>
        <p:spPr>
          <a:xfrm>
            <a:off x="1097280" y="286603"/>
            <a:ext cx="10058400" cy="709352"/>
          </a:xfrm>
        </p:spPr>
        <p:txBody>
          <a:bodyPr>
            <a:normAutofit fontScale="90000"/>
          </a:bodyPr>
          <a:lstStyle/>
          <a:p>
            <a:r>
              <a:rPr lang="en-US" dirty="0">
                <a:latin typeface="Abadi"/>
              </a:rPr>
              <a:t>           Business Recommendations</a:t>
            </a:r>
            <a:endParaRPr lang="en-US" dirty="0"/>
          </a:p>
        </p:txBody>
      </p:sp>
      <p:sp>
        <p:nvSpPr>
          <p:cNvPr id="4" name="Slide Number Placeholder 3">
            <a:extLst>
              <a:ext uri="{FF2B5EF4-FFF2-40B4-BE49-F238E27FC236}">
                <a16:creationId xmlns:a16="http://schemas.microsoft.com/office/drawing/2014/main" id="{0A140DD3-CBF2-4EC3-86C9-BBD6CBEAEC0C}"/>
              </a:ext>
            </a:extLst>
          </p:cNvPr>
          <p:cNvSpPr>
            <a:spLocks noGrp="1"/>
          </p:cNvSpPr>
          <p:nvPr>
            <p:ph type="sldNum" sz="quarter" idx="12"/>
          </p:nvPr>
        </p:nvSpPr>
        <p:spPr/>
        <p:txBody>
          <a:bodyPr/>
          <a:lstStyle/>
          <a:p>
            <a:fld id="{3A98EE3D-8CD1-4C3F-BD1C-C98C9596463C}" type="slidenum">
              <a:rPr lang="en-US" smtClean="0"/>
              <a:t>24</a:t>
            </a:fld>
            <a:endParaRPr lang="en-US"/>
          </a:p>
        </p:txBody>
      </p:sp>
      <p:sp>
        <p:nvSpPr>
          <p:cNvPr id="17" name="Content Placeholder 4">
            <a:extLst>
              <a:ext uri="{FF2B5EF4-FFF2-40B4-BE49-F238E27FC236}">
                <a16:creationId xmlns:a16="http://schemas.microsoft.com/office/drawing/2014/main" id="{2CEBB84E-5FDB-4CB0-9C69-9B308217E63E}"/>
              </a:ext>
            </a:extLst>
          </p:cNvPr>
          <p:cNvSpPr txBox="1">
            <a:spLocks/>
          </p:cNvSpPr>
          <p:nvPr/>
        </p:nvSpPr>
        <p:spPr>
          <a:xfrm>
            <a:off x="8012369" y="955954"/>
            <a:ext cx="2030026" cy="489757"/>
          </a:xfrm>
          <a:prstGeom prst="rect">
            <a:avLst/>
          </a:prstGeom>
        </p:spPr>
        <p:txBody>
          <a:bodyPr vert="horz" lIns="0" tIns="0" rIns="0" bIns="0" rtlCol="0" anchor="t">
            <a:noAutofit/>
          </a:bodyPr>
          <a:lstStyle>
            <a:lvl1pPr marL="0" indent="0" algn="l" defTabSz="1219170" rtl="0" eaLnBrk="1" latinLnBrk="0" hangingPunct="1">
              <a:spcBef>
                <a:spcPts val="0"/>
              </a:spcBef>
              <a:spcAft>
                <a:spcPts val="1333"/>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tabLst>
                <a:tab pos="6705432" algn="r"/>
              </a:tabLst>
              <a:defRPr lang="en-US" sz="1200" b="1" kern="120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1600" dirty="0">
                <a:latin typeface="Abadi"/>
              </a:rPr>
              <a:t>Min Risk Portfolios</a:t>
            </a:r>
          </a:p>
        </p:txBody>
      </p:sp>
      <p:pic>
        <p:nvPicPr>
          <p:cNvPr id="6" name="Picture 6" descr="Chart, bar chart&#10;&#10;Description automatically generated">
            <a:extLst>
              <a:ext uri="{FF2B5EF4-FFF2-40B4-BE49-F238E27FC236}">
                <a16:creationId xmlns:a16="http://schemas.microsoft.com/office/drawing/2014/main" id="{D7A4C9A8-9169-40BA-94B0-9C3FDB928767}"/>
              </a:ext>
            </a:extLst>
          </p:cNvPr>
          <p:cNvPicPr>
            <a:picLocks noChangeAspect="1"/>
          </p:cNvPicPr>
          <p:nvPr/>
        </p:nvPicPr>
        <p:blipFill>
          <a:blip r:embed="rId2"/>
          <a:stretch>
            <a:fillRect/>
          </a:stretch>
        </p:blipFill>
        <p:spPr>
          <a:xfrm>
            <a:off x="80543" y="3534696"/>
            <a:ext cx="5400942" cy="2641092"/>
          </a:xfrm>
          <a:prstGeom prst="rect">
            <a:avLst/>
          </a:prstGeom>
        </p:spPr>
      </p:pic>
      <p:pic>
        <p:nvPicPr>
          <p:cNvPr id="7" name="Picture 7" descr="Chart, bar chart&#10;&#10;Description automatically generated">
            <a:extLst>
              <a:ext uri="{FF2B5EF4-FFF2-40B4-BE49-F238E27FC236}">
                <a16:creationId xmlns:a16="http://schemas.microsoft.com/office/drawing/2014/main" id="{C392DFAE-2E27-4A83-A1AE-30B367DC451B}"/>
              </a:ext>
            </a:extLst>
          </p:cNvPr>
          <p:cNvPicPr>
            <a:picLocks noChangeAspect="1"/>
          </p:cNvPicPr>
          <p:nvPr/>
        </p:nvPicPr>
        <p:blipFill>
          <a:blip r:embed="rId3"/>
          <a:stretch>
            <a:fillRect/>
          </a:stretch>
        </p:blipFill>
        <p:spPr>
          <a:xfrm>
            <a:off x="6826020" y="1234596"/>
            <a:ext cx="4964934" cy="2341684"/>
          </a:xfrm>
          <a:prstGeom prst="rect">
            <a:avLst/>
          </a:prstGeom>
        </p:spPr>
      </p:pic>
      <p:pic>
        <p:nvPicPr>
          <p:cNvPr id="8" name="Picture 8" descr="Chart, bar chart&#10;&#10;Description automatically generated">
            <a:extLst>
              <a:ext uri="{FF2B5EF4-FFF2-40B4-BE49-F238E27FC236}">
                <a16:creationId xmlns:a16="http://schemas.microsoft.com/office/drawing/2014/main" id="{B2C0AD8B-45BA-440E-8925-AD2E8801A19C}"/>
              </a:ext>
            </a:extLst>
          </p:cNvPr>
          <p:cNvPicPr>
            <a:picLocks noChangeAspect="1"/>
          </p:cNvPicPr>
          <p:nvPr/>
        </p:nvPicPr>
        <p:blipFill>
          <a:blip r:embed="rId4"/>
          <a:stretch>
            <a:fillRect/>
          </a:stretch>
        </p:blipFill>
        <p:spPr>
          <a:xfrm>
            <a:off x="7555888" y="3883745"/>
            <a:ext cx="3505199" cy="2378827"/>
          </a:xfrm>
          <a:prstGeom prst="rect">
            <a:avLst/>
          </a:prstGeom>
        </p:spPr>
      </p:pic>
      <p:sp>
        <p:nvSpPr>
          <p:cNvPr id="11" name="TextBox 10">
            <a:extLst>
              <a:ext uri="{FF2B5EF4-FFF2-40B4-BE49-F238E27FC236}">
                <a16:creationId xmlns:a16="http://schemas.microsoft.com/office/drawing/2014/main" id="{C340AA70-25F8-4201-83FA-CEDA04194B91}"/>
              </a:ext>
            </a:extLst>
          </p:cNvPr>
          <p:cNvSpPr txBox="1"/>
          <p:nvPr/>
        </p:nvSpPr>
        <p:spPr>
          <a:xfrm>
            <a:off x="5269170" y="5276624"/>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Abadi"/>
              </a:rPr>
              <a:t>Max Returns Portfolio</a:t>
            </a:r>
          </a:p>
        </p:txBody>
      </p:sp>
      <p:sp>
        <p:nvSpPr>
          <p:cNvPr id="12" name="TextBox 11">
            <a:extLst>
              <a:ext uri="{FF2B5EF4-FFF2-40B4-BE49-F238E27FC236}">
                <a16:creationId xmlns:a16="http://schemas.microsoft.com/office/drawing/2014/main" id="{4C8D8F40-F2D6-4ACF-B6FF-9F7837B127C6}"/>
              </a:ext>
            </a:extLst>
          </p:cNvPr>
          <p:cNvSpPr txBox="1"/>
          <p:nvPr/>
        </p:nvSpPr>
        <p:spPr>
          <a:xfrm>
            <a:off x="5635681" y="4076918"/>
            <a:ext cx="22347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Abadi"/>
              </a:rPr>
              <a:t>Max Sharpe Ratio Portfolio</a:t>
            </a:r>
          </a:p>
        </p:txBody>
      </p:sp>
      <p:pic>
        <p:nvPicPr>
          <p:cNvPr id="3" name="Picture 2">
            <a:extLst>
              <a:ext uri="{FF2B5EF4-FFF2-40B4-BE49-F238E27FC236}">
                <a16:creationId xmlns:a16="http://schemas.microsoft.com/office/drawing/2014/main" id="{D1D13487-E3E2-264E-ADD6-267CD0753D23}"/>
              </a:ext>
            </a:extLst>
          </p:cNvPr>
          <p:cNvPicPr>
            <a:picLocks noChangeAspect="1"/>
          </p:cNvPicPr>
          <p:nvPr/>
        </p:nvPicPr>
        <p:blipFill>
          <a:blip r:embed="rId5"/>
          <a:stretch>
            <a:fillRect/>
          </a:stretch>
        </p:blipFill>
        <p:spPr>
          <a:xfrm>
            <a:off x="173550" y="1025750"/>
            <a:ext cx="5153739" cy="2402423"/>
          </a:xfrm>
          <a:prstGeom prst="rect">
            <a:avLst/>
          </a:prstGeom>
        </p:spPr>
      </p:pic>
      <p:sp>
        <p:nvSpPr>
          <p:cNvPr id="5" name="Striped Right Arrow 4">
            <a:extLst>
              <a:ext uri="{FF2B5EF4-FFF2-40B4-BE49-F238E27FC236}">
                <a16:creationId xmlns:a16="http://schemas.microsoft.com/office/drawing/2014/main" id="{537BAB73-FB50-6340-B1D0-93E6FB977C10}"/>
              </a:ext>
            </a:extLst>
          </p:cNvPr>
          <p:cNvSpPr/>
          <p:nvPr/>
        </p:nvSpPr>
        <p:spPr>
          <a:xfrm rot="10800000">
            <a:off x="5327290" y="4260770"/>
            <a:ext cx="378373" cy="254433"/>
          </a:xfrm>
          <a:prstGeom prst="stripedRightArrow">
            <a:avLst/>
          </a:prstGeom>
          <a:solidFill>
            <a:srgbClr val="578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riped Right Arrow 12">
            <a:extLst>
              <a:ext uri="{FF2B5EF4-FFF2-40B4-BE49-F238E27FC236}">
                <a16:creationId xmlns:a16="http://schemas.microsoft.com/office/drawing/2014/main" id="{C7A7CA07-4796-484E-920A-89B39BF45A59}"/>
              </a:ext>
            </a:extLst>
          </p:cNvPr>
          <p:cNvSpPr/>
          <p:nvPr/>
        </p:nvSpPr>
        <p:spPr>
          <a:xfrm>
            <a:off x="7253364" y="5318684"/>
            <a:ext cx="378373" cy="254433"/>
          </a:xfrm>
          <a:prstGeom prst="stripedRightArrow">
            <a:avLst/>
          </a:prstGeom>
          <a:solidFill>
            <a:srgbClr val="578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073F174-E0AA-EB42-B469-3BC3E136CA62}"/>
              </a:ext>
            </a:extLst>
          </p:cNvPr>
          <p:cNvSpPr txBox="1"/>
          <p:nvPr/>
        </p:nvSpPr>
        <p:spPr>
          <a:xfrm>
            <a:off x="5157425" y="1389266"/>
            <a:ext cx="22347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Abadi"/>
              </a:rPr>
              <a:t>Monte Carlo Simulations </a:t>
            </a:r>
          </a:p>
        </p:txBody>
      </p:sp>
      <p:sp>
        <p:nvSpPr>
          <p:cNvPr id="9" name="Rectangle 8">
            <a:extLst>
              <a:ext uri="{FF2B5EF4-FFF2-40B4-BE49-F238E27FC236}">
                <a16:creationId xmlns:a16="http://schemas.microsoft.com/office/drawing/2014/main" id="{A6247F08-DFAC-684C-B044-83443E0C3C49}"/>
              </a:ext>
            </a:extLst>
          </p:cNvPr>
          <p:cNvSpPr/>
          <p:nvPr/>
        </p:nvSpPr>
        <p:spPr>
          <a:xfrm>
            <a:off x="1375852" y="6405894"/>
            <a:ext cx="7651530"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Purpose-&gt;Data-&gt;Methodology-&gt;Findings-&gt;Conclusions-&gt;</a:t>
            </a:r>
            <a:r>
              <a:rPr lang="en-US" sz="1200" dirty="0">
                <a:solidFill>
                  <a:srgbClr val="FFFFFF"/>
                </a:solidFill>
                <a:latin typeface="Abadi" panose="020B0604020104020204" pitchFamily="34" charset="0"/>
              </a:rPr>
              <a: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16859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4048-F9F5-4B73-98D3-071E251597E5}"/>
              </a:ext>
            </a:extLst>
          </p:cNvPr>
          <p:cNvSpPr>
            <a:spLocks noGrp="1"/>
          </p:cNvSpPr>
          <p:nvPr>
            <p:ph type="title"/>
          </p:nvPr>
        </p:nvSpPr>
        <p:spPr>
          <a:xfrm>
            <a:off x="834521" y="3345113"/>
            <a:ext cx="10058400" cy="709352"/>
          </a:xfrm>
        </p:spPr>
        <p:txBody>
          <a:bodyPr>
            <a:noAutofit/>
          </a:bodyPr>
          <a:lstStyle/>
          <a:p>
            <a:r>
              <a:rPr lang="en-US" sz="4800" dirty="0">
                <a:latin typeface="Abadi"/>
              </a:rPr>
              <a:t>                    Thank you </a:t>
            </a:r>
          </a:p>
        </p:txBody>
      </p:sp>
      <p:sp>
        <p:nvSpPr>
          <p:cNvPr id="4" name="Slide Number Placeholder 3">
            <a:extLst>
              <a:ext uri="{FF2B5EF4-FFF2-40B4-BE49-F238E27FC236}">
                <a16:creationId xmlns:a16="http://schemas.microsoft.com/office/drawing/2014/main" id="{0A140DD3-CBF2-4EC3-86C9-BBD6CBEAEC0C}"/>
              </a:ext>
            </a:extLst>
          </p:cNvPr>
          <p:cNvSpPr>
            <a:spLocks noGrp="1"/>
          </p:cNvSpPr>
          <p:nvPr>
            <p:ph type="sldNum" sz="quarter" idx="12"/>
          </p:nvPr>
        </p:nvSpPr>
        <p:spPr/>
        <p:txBody>
          <a:bodyPr/>
          <a:lstStyle/>
          <a:p>
            <a:fld id="{3A98EE3D-8CD1-4C3F-BD1C-C98C9596463C}" type="slidenum">
              <a:rPr lang="en-US" smtClean="0"/>
              <a:t>25</a:t>
            </a:fld>
            <a:endParaRPr lang="en-US"/>
          </a:p>
        </p:txBody>
      </p:sp>
    </p:spTree>
    <p:extLst>
      <p:ext uri="{BB962C8B-B14F-4D97-AF65-F5344CB8AC3E}">
        <p14:creationId xmlns:p14="http://schemas.microsoft.com/office/powerpoint/2010/main" val="880156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0340-F9EC-4C50-BF5B-9C00FB832E1A}"/>
              </a:ext>
            </a:extLst>
          </p:cNvPr>
          <p:cNvSpPr>
            <a:spLocks noGrp="1"/>
          </p:cNvSpPr>
          <p:nvPr>
            <p:ph type="title"/>
          </p:nvPr>
        </p:nvSpPr>
        <p:spPr>
          <a:xfrm>
            <a:off x="1097280" y="286603"/>
            <a:ext cx="10058400" cy="995659"/>
          </a:xfrm>
        </p:spPr>
        <p:txBody>
          <a:bodyPr/>
          <a:lstStyle/>
          <a:p>
            <a:r>
              <a:rPr lang="en-US" dirty="0">
                <a:latin typeface="Abadi" panose="020B0604020104020204" pitchFamily="34" charset="0"/>
              </a:rPr>
              <a:t>Findings – Time Series</a:t>
            </a:r>
          </a:p>
        </p:txBody>
      </p:sp>
      <p:sp>
        <p:nvSpPr>
          <p:cNvPr id="4" name="Slide Number Placeholder 3">
            <a:extLst>
              <a:ext uri="{FF2B5EF4-FFF2-40B4-BE49-F238E27FC236}">
                <a16:creationId xmlns:a16="http://schemas.microsoft.com/office/drawing/2014/main" id="{E53E9283-D5C0-47C2-A24A-E56BE28CC91F}"/>
              </a:ext>
            </a:extLst>
          </p:cNvPr>
          <p:cNvSpPr>
            <a:spLocks noGrp="1"/>
          </p:cNvSpPr>
          <p:nvPr>
            <p:ph type="sldNum" sz="quarter" idx="12"/>
          </p:nvPr>
        </p:nvSpPr>
        <p:spPr/>
        <p:txBody>
          <a:bodyPr/>
          <a:lstStyle/>
          <a:p>
            <a:fld id="{3A98EE3D-8CD1-4C3F-BD1C-C98C9596463C}" type="slidenum">
              <a:rPr lang="en-US" smtClean="0"/>
              <a:t>26</a:t>
            </a:fld>
            <a:endParaRPr lang="en-US"/>
          </a:p>
        </p:txBody>
      </p:sp>
      <p:pic>
        <p:nvPicPr>
          <p:cNvPr id="5" name="Picture 6">
            <a:extLst>
              <a:ext uri="{FF2B5EF4-FFF2-40B4-BE49-F238E27FC236}">
                <a16:creationId xmlns:a16="http://schemas.microsoft.com/office/drawing/2014/main" id="{C1877276-92E0-4A29-A6D8-D59D198E5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912343"/>
            <a:ext cx="4859068" cy="28936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7C139A10-8ABA-4C25-9C2B-D3D537DAE026}"/>
              </a:ext>
            </a:extLst>
          </p:cNvPr>
          <p:cNvGraphicFramePr>
            <a:graphicFrameLocks noGrp="1"/>
          </p:cNvGraphicFramePr>
          <p:nvPr>
            <p:extLst>
              <p:ext uri="{D42A27DB-BD31-4B8C-83A1-F6EECF244321}">
                <p14:modId xmlns:p14="http://schemas.microsoft.com/office/powerpoint/2010/main" val="3123168041"/>
              </p:ext>
            </p:extLst>
          </p:nvPr>
        </p:nvGraphicFramePr>
        <p:xfrm>
          <a:off x="1029931" y="4805945"/>
          <a:ext cx="5638800" cy="1143000"/>
        </p:xfrm>
        <a:graphic>
          <a:graphicData uri="http://schemas.openxmlformats.org/drawingml/2006/table">
            <a:tbl>
              <a:tblPr/>
              <a:tblGrid>
                <a:gridCol w="1498600">
                  <a:extLst>
                    <a:ext uri="{9D8B030D-6E8A-4147-A177-3AD203B41FA5}">
                      <a16:colId xmlns:a16="http://schemas.microsoft.com/office/drawing/2014/main" val="836039656"/>
                    </a:ext>
                  </a:extLst>
                </a:gridCol>
                <a:gridCol w="2387600">
                  <a:extLst>
                    <a:ext uri="{9D8B030D-6E8A-4147-A177-3AD203B41FA5}">
                      <a16:colId xmlns:a16="http://schemas.microsoft.com/office/drawing/2014/main" val="1036451414"/>
                    </a:ext>
                  </a:extLst>
                </a:gridCol>
                <a:gridCol w="914400">
                  <a:extLst>
                    <a:ext uri="{9D8B030D-6E8A-4147-A177-3AD203B41FA5}">
                      <a16:colId xmlns:a16="http://schemas.microsoft.com/office/drawing/2014/main" val="980125574"/>
                    </a:ext>
                  </a:extLst>
                </a:gridCol>
                <a:gridCol w="838200">
                  <a:extLst>
                    <a:ext uri="{9D8B030D-6E8A-4147-A177-3AD203B41FA5}">
                      <a16:colId xmlns:a16="http://schemas.microsoft.com/office/drawing/2014/main" val="2436836516"/>
                    </a:ext>
                  </a:extLst>
                </a:gridCol>
              </a:tblGrid>
              <a:tr h="190500">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Stock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Models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Metrics (RMSE)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RMSE / Price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750383775"/>
                  </a:ext>
                </a:extLst>
              </a:tr>
              <a:tr h="190500">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TSLA (TESLA)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ctr"/>
                      <a:r>
                        <a:rPr lang="en-US" sz="1100" b="0" i="0" u="none" strike="noStrike" err="1">
                          <a:solidFill>
                            <a:srgbClr val="000000"/>
                          </a:solidFill>
                          <a:effectLst/>
                          <a:latin typeface="Calibri" panose="020F0502020204030204" pitchFamily="34" charset="0"/>
                        </a:rPr>
                        <a:t>Auto.ARIMA</a:t>
                      </a:r>
                      <a:r>
                        <a:rPr lang="en-US" sz="1100" b="0" i="0" u="none" strike="noStrike">
                          <a:solidFill>
                            <a:srgbClr val="000000"/>
                          </a:solidFill>
                          <a:effectLst/>
                          <a:latin typeface="Calibri" panose="020F0502020204030204" pitchFamily="34" charset="0"/>
                        </a:rPr>
                        <a:t>(5 </a:t>
                      </a:r>
                      <a:r>
                        <a:rPr lang="en-US" sz="1100" b="0" i="0" u="none" strike="noStrike" err="1">
                          <a:solidFill>
                            <a:srgbClr val="000000"/>
                          </a:solidFill>
                          <a:effectLst/>
                          <a:latin typeface="Calibri" panose="020F0502020204030204" pitchFamily="34" charset="0"/>
                        </a:rPr>
                        <a:t>yr</a:t>
                      </a: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73.6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0.1102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7820082"/>
                  </a:ext>
                </a:extLst>
              </a:tr>
              <a:tr h="190500">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TSLA (TESLA)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ctr"/>
                      <a:r>
                        <a:rPr lang="en-US" sz="1100" b="0" i="0" u="none" strike="noStrike">
                          <a:solidFill>
                            <a:srgbClr val="000000"/>
                          </a:solidFill>
                          <a:effectLst/>
                          <a:latin typeface="Calibri" panose="020F0502020204030204" pitchFamily="34" charset="0"/>
                        </a:rPr>
                        <a:t>Auto.ARIMA(1 yr**)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62.9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0.0942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9799671"/>
                  </a:ext>
                </a:extLst>
              </a:tr>
              <a:tr h="190500">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TSLA (TESLA)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ctr"/>
                      <a:r>
                        <a:rPr lang="en-US" sz="1100" b="0" i="0" u="none" strike="noStrike">
                          <a:solidFill>
                            <a:srgbClr val="000000"/>
                          </a:solidFill>
                          <a:effectLst/>
                          <a:latin typeface="Calibri" panose="020F0502020204030204" pitchFamily="34" charset="0"/>
                        </a:rPr>
                        <a:t>fbProphet(1 yr**)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144.5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0.2163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0114288"/>
                  </a:ext>
                </a:extLst>
              </a:tr>
              <a:tr h="190500">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TSLA (TESLA)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ctr"/>
                      <a:r>
                        <a:rPr lang="nn-NO" sz="1100" b="0" i="0" u="none" strike="noStrike">
                          <a:solidFill>
                            <a:srgbClr val="000000"/>
                          </a:solidFill>
                          <a:effectLst/>
                          <a:latin typeface="Calibri" panose="020F0502020204030204" pitchFamily="34" charset="0"/>
                        </a:rPr>
                        <a:t>Multivariate Multistep LSTM(5 yr**)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27.2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0" i="0" u="none" strike="noStrike">
                          <a:solidFill>
                            <a:srgbClr val="000000"/>
                          </a:solidFill>
                          <a:effectLst/>
                          <a:latin typeface="Calibri" panose="020F0502020204030204" pitchFamily="34" charset="0"/>
                        </a:rPr>
                        <a:t>0.0407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861955"/>
                  </a:ext>
                </a:extLst>
              </a:tr>
              <a:tr h="190500">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1" i="0" u="none" strike="noStrike">
                          <a:solidFill>
                            <a:srgbClr val="548235"/>
                          </a:solidFill>
                          <a:effectLst/>
                          <a:latin typeface="Calibri" panose="020F0502020204030204" pitchFamily="34" charset="0"/>
                        </a:rPr>
                        <a:t>TSLA (TESLA)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l" fontAlgn="ctr"/>
                      <a:r>
                        <a:rPr lang="nn-NO" sz="1100" b="1" i="0" u="none" strike="noStrike">
                          <a:solidFill>
                            <a:srgbClr val="548235"/>
                          </a:solidFill>
                          <a:effectLst/>
                          <a:latin typeface="Calibri" panose="020F0502020204030204" pitchFamily="34" charset="0"/>
                        </a:rPr>
                        <a:t>Multivariate Multistep LSTM(1 yr**)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1" i="0" u="none" strike="noStrike">
                          <a:solidFill>
                            <a:srgbClr val="548235"/>
                          </a:solidFill>
                          <a:effectLst/>
                          <a:latin typeface="Calibri" panose="020F0502020204030204" pitchFamily="34" charset="0"/>
                        </a:rPr>
                        <a:t>15.7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algn="ctr" fontAlgn="ctr"/>
                      <a:r>
                        <a:rPr lang="en-US" sz="1100" b="1" i="0" u="none" strike="noStrike">
                          <a:solidFill>
                            <a:srgbClr val="548235"/>
                          </a:solidFill>
                          <a:effectLst/>
                          <a:latin typeface="Calibri" panose="020F0502020204030204" pitchFamily="34" charset="0"/>
                        </a:rPr>
                        <a:t>0.0235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3183175"/>
                  </a:ext>
                </a:extLst>
              </a:tr>
            </a:tbl>
          </a:graphicData>
        </a:graphic>
      </p:graphicFrame>
      <p:sp>
        <p:nvSpPr>
          <p:cNvPr id="7" name="Rectangle 6">
            <a:extLst>
              <a:ext uri="{FF2B5EF4-FFF2-40B4-BE49-F238E27FC236}">
                <a16:creationId xmlns:a16="http://schemas.microsoft.com/office/drawing/2014/main" id="{A1F104C4-E78D-4277-95BB-54630F354218}"/>
              </a:ext>
            </a:extLst>
          </p:cNvPr>
          <p:cNvSpPr/>
          <p:nvPr/>
        </p:nvSpPr>
        <p:spPr>
          <a:xfrm>
            <a:off x="1314901" y="5973941"/>
            <a:ext cx="4554452" cy="415498"/>
          </a:xfrm>
          <a:prstGeom prst="rect">
            <a:avLst/>
          </a:prstGeom>
        </p:spPr>
        <p:txBody>
          <a:bodyPr wrap="none">
            <a:spAutoFit/>
          </a:bodyPr>
          <a:lstStyle/>
          <a:p>
            <a:pPr>
              <a:defRPr/>
            </a:pPr>
            <a:r>
              <a:rPr lang="en-US" sz="1050">
                <a:solidFill>
                  <a:prstClr val="black"/>
                </a:solidFill>
                <a:latin typeface="Verdana"/>
              </a:rPr>
              <a:t>Note: 5yr* = (Jan 2016 – Dec 2020). Adj Close price is 705.67</a:t>
            </a:r>
          </a:p>
          <a:p>
            <a:pPr>
              <a:defRPr/>
            </a:pPr>
            <a:r>
              <a:rPr lang="en-US" sz="1050">
                <a:solidFill>
                  <a:prstClr val="black"/>
                </a:solidFill>
                <a:latin typeface="Verdana"/>
              </a:rPr>
              <a:t>         1yr** = (Jan 2020 – Mar 2021). Adj Close price is 667.9</a:t>
            </a:r>
          </a:p>
        </p:txBody>
      </p:sp>
      <p:pic>
        <p:nvPicPr>
          <p:cNvPr id="8" name="Picture 2">
            <a:extLst>
              <a:ext uri="{FF2B5EF4-FFF2-40B4-BE49-F238E27FC236}">
                <a16:creationId xmlns:a16="http://schemas.microsoft.com/office/drawing/2014/main" id="{27CD2E4B-2C95-44A8-B106-0D3663937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362" y="1975895"/>
            <a:ext cx="5106775" cy="2423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506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43178-D9D8-48C4-8D49-8A459ED5E7E0}"/>
              </a:ext>
            </a:extLst>
          </p:cNvPr>
          <p:cNvSpPr>
            <a:spLocks noGrp="1"/>
          </p:cNvSpPr>
          <p:nvPr>
            <p:ph type="title"/>
          </p:nvPr>
        </p:nvSpPr>
        <p:spPr>
          <a:xfrm>
            <a:off x="1097280" y="286604"/>
            <a:ext cx="10058400" cy="813148"/>
          </a:xfrm>
        </p:spPr>
        <p:txBody>
          <a:bodyPr/>
          <a:lstStyle/>
          <a:p>
            <a:r>
              <a:rPr lang="en-US" dirty="0">
                <a:latin typeface="Abadi" panose="020B0604020104020204" pitchFamily="34" charset="0"/>
              </a:rPr>
              <a:t>           Problem Statement</a:t>
            </a:r>
          </a:p>
        </p:txBody>
      </p:sp>
      <p:sp>
        <p:nvSpPr>
          <p:cNvPr id="4" name="Slide Number Placeholder 3">
            <a:extLst>
              <a:ext uri="{FF2B5EF4-FFF2-40B4-BE49-F238E27FC236}">
                <a16:creationId xmlns:a16="http://schemas.microsoft.com/office/drawing/2014/main" id="{FD481FDD-ABD9-46CD-B9C7-F8CFA196BEF9}"/>
              </a:ext>
            </a:extLst>
          </p:cNvPr>
          <p:cNvSpPr>
            <a:spLocks noGrp="1"/>
          </p:cNvSpPr>
          <p:nvPr>
            <p:ph type="sldNum" sz="quarter" idx="12"/>
          </p:nvPr>
        </p:nvSpPr>
        <p:spPr/>
        <p:txBody>
          <a:bodyPr/>
          <a:lstStyle/>
          <a:p>
            <a:fld id="{3A98EE3D-8CD1-4C3F-BD1C-C98C9596463C}" type="slidenum">
              <a:rPr lang="en-US" smtClean="0"/>
              <a:t>3</a:t>
            </a:fld>
            <a:endParaRPr lang="en-US"/>
          </a:p>
        </p:txBody>
      </p:sp>
      <p:pic>
        <p:nvPicPr>
          <p:cNvPr id="8" name="Picture 7">
            <a:extLst>
              <a:ext uri="{FF2B5EF4-FFF2-40B4-BE49-F238E27FC236}">
                <a16:creationId xmlns:a16="http://schemas.microsoft.com/office/drawing/2014/main" id="{658A8B94-C10A-9A45-83F1-1AAB6DFDB17B}"/>
              </a:ext>
            </a:extLst>
          </p:cNvPr>
          <p:cNvPicPr>
            <a:picLocks noChangeAspect="1"/>
          </p:cNvPicPr>
          <p:nvPr/>
        </p:nvPicPr>
        <p:blipFill>
          <a:blip r:embed="rId3"/>
          <a:stretch>
            <a:fillRect/>
          </a:stretch>
        </p:blipFill>
        <p:spPr>
          <a:xfrm>
            <a:off x="704336" y="2045042"/>
            <a:ext cx="3793524" cy="3540211"/>
          </a:xfrm>
          <a:prstGeom prst="rect">
            <a:avLst/>
          </a:prstGeom>
        </p:spPr>
      </p:pic>
      <p:sp>
        <p:nvSpPr>
          <p:cNvPr id="9" name="TextBox 8">
            <a:extLst>
              <a:ext uri="{FF2B5EF4-FFF2-40B4-BE49-F238E27FC236}">
                <a16:creationId xmlns:a16="http://schemas.microsoft.com/office/drawing/2014/main" id="{6D71D827-0964-B041-8539-44060FD3BF41}"/>
              </a:ext>
            </a:extLst>
          </p:cNvPr>
          <p:cNvSpPr txBox="1"/>
          <p:nvPr/>
        </p:nvSpPr>
        <p:spPr>
          <a:xfrm>
            <a:off x="5202194" y="2045042"/>
            <a:ext cx="6660292" cy="3993401"/>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1900" dirty="0">
                <a:latin typeface="Abadi" panose="020B0604020104020204" pitchFamily="34" charset="0"/>
              </a:rPr>
              <a:t>The aim of this project is to investigate the eﬀectiveness of Reinforcement Learning agents on sequential asset allocation within a financial portfolio.</a:t>
            </a:r>
          </a:p>
          <a:p>
            <a:pPr marL="285750" indent="-285750">
              <a:lnSpc>
                <a:spcPct val="150000"/>
              </a:lnSpc>
              <a:buFont typeface="Arial" panose="020B0604020202020204" pitchFamily="34" charset="0"/>
              <a:buChar char="•"/>
            </a:pPr>
            <a:r>
              <a:rPr lang="en-US" sz="1900" dirty="0">
                <a:latin typeface="Abadi"/>
              </a:rPr>
              <a:t> A ﬁnite set of ﬁnancial assets, such as stocks, Bonds and commodities were selected.</a:t>
            </a:r>
          </a:p>
          <a:p>
            <a:pPr marL="285750" indent="-285750">
              <a:lnSpc>
                <a:spcPct val="150000"/>
              </a:lnSpc>
              <a:buFont typeface="Arial" panose="020B0604020202020204" pitchFamily="34" charset="0"/>
              <a:buChar char="•"/>
            </a:pPr>
            <a:r>
              <a:rPr lang="en-US" sz="1900" dirty="0">
                <a:latin typeface="Abadi" panose="020B0604020104020204" pitchFamily="34" charset="0"/>
              </a:rPr>
              <a:t>The role of an RL agent is to construct an internal representation (model) of the market, allowing it to determine how to optimally allocate funds of a ﬁnite budget to those assets.</a:t>
            </a:r>
          </a:p>
        </p:txBody>
      </p:sp>
      <p:sp>
        <p:nvSpPr>
          <p:cNvPr id="3" name="Rectangle 2">
            <a:extLst>
              <a:ext uri="{FF2B5EF4-FFF2-40B4-BE49-F238E27FC236}">
                <a16:creationId xmlns:a16="http://schemas.microsoft.com/office/drawing/2014/main" id="{4A2FEF00-F47B-C44D-8FA3-89064B1A2644}"/>
              </a:ext>
            </a:extLst>
          </p:cNvPr>
          <p:cNvSpPr/>
          <p:nvPr/>
        </p:nvSpPr>
        <p:spPr>
          <a:xfrm>
            <a:off x="1487285" y="6451951"/>
            <a:ext cx="7294179" cy="276999"/>
          </a:xfrm>
          <a:prstGeom prst="rect">
            <a:avLst/>
          </a:prstGeom>
        </p:spPr>
        <p:txBody>
          <a:bodyPr wrap="square">
            <a:spAutoFit/>
          </a:bodyPr>
          <a:lstStyle/>
          <a:p>
            <a:pPr fontAlgn="base"/>
            <a:r>
              <a:rPr lang="en-US" sz="1200" b="1" dirty="0">
                <a:solidFill>
                  <a:srgbClr val="FFFFFF"/>
                </a:solidFill>
                <a:latin typeface="Abadi" panose="020B0604020104020204" pitchFamily="34" charset="0"/>
              </a:rPr>
              <a:t>Problem Statement</a:t>
            </a:r>
            <a:r>
              <a:rPr lang="en-US" sz="1200" b="1" dirty="0">
                <a:solidFill>
                  <a:srgbClr val="7F7F7F"/>
                </a:solidFill>
                <a:latin typeface="Abadi" panose="020B0604020104020204" pitchFamily="34" charset="0"/>
              </a:rPr>
              <a:t>-&gt;Research Purpose-&gt;Data-&gt;Methodology-&gt;Findings-&gt;Conclusions-&gt;Recommendations</a:t>
            </a:r>
            <a:r>
              <a:rPr lang="en-US" sz="1200" b="1" dirty="0">
                <a:latin typeface="Abadi" panose="020B0604020104020204" pitchFamily="34" charset="0"/>
              </a:rPr>
              <a:t>​</a:t>
            </a:r>
            <a:endParaRPr lang="en-US" sz="1200" b="1" i="0" dirty="0">
              <a:effectLst/>
            </a:endParaRPr>
          </a:p>
        </p:txBody>
      </p:sp>
    </p:spTree>
    <p:extLst>
      <p:ext uri="{BB962C8B-B14F-4D97-AF65-F5344CB8AC3E}">
        <p14:creationId xmlns:p14="http://schemas.microsoft.com/office/powerpoint/2010/main" val="179695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C2AE-B2C1-5548-A83E-2A8AF6706304}"/>
              </a:ext>
            </a:extLst>
          </p:cNvPr>
          <p:cNvSpPr>
            <a:spLocks noGrp="1"/>
          </p:cNvSpPr>
          <p:nvPr>
            <p:ph type="title"/>
          </p:nvPr>
        </p:nvSpPr>
        <p:spPr>
          <a:xfrm>
            <a:off x="1097280" y="141669"/>
            <a:ext cx="10058400" cy="689581"/>
          </a:xfrm>
        </p:spPr>
        <p:txBody>
          <a:bodyPr>
            <a:normAutofit fontScale="90000"/>
          </a:bodyPr>
          <a:lstStyle/>
          <a:p>
            <a:r>
              <a:rPr lang="en-US">
                <a:latin typeface="Abadi" panose="020B0604020104020204" pitchFamily="34" charset="0"/>
              </a:rPr>
              <a:t>                Research Purpose</a:t>
            </a:r>
          </a:p>
        </p:txBody>
      </p:sp>
      <p:sp>
        <p:nvSpPr>
          <p:cNvPr id="4" name="Slide Number Placeholder 3">
            <a:extLst>
              <a:ext uri="{FF2B5EF4-FFF2-40B4-BE49-F238E27FC236}">
                <a16:creationId xmlns:a16="http://schemas.microsoft.com/office/drawing/2014/main" id="{7DD975A6-0E0D-DA43-8765-A8E69645BF63}"/>
              </a:ext>
            </a:extLst>
          </p:cNvPr>
          <p:cNvSpPr>
            <a:spLocks noGrp="1"/>
          </p:cNvSpPr>
          <p:nvPr>
            <p:ph type="sldNum" sz="quarter" idx="12"/>
          </p:nvPr>
        </p:nvSpPr>
        <p:spPr/>
        <p:txBody>
          <a:bodyPr/>
          <a:lstStyle/>
          <a:p>
            <a:fld id="{3A98EE3D-8CD1-4C3F-BD1C-C98C9596463C}" type="slidenum">
              <a:rPr lang="en-US" smtClean="0"/>
              <a:t>4</a:t>
            </a:fld>
            <a:endParaRPr lang="en-US"/>
          </a:p>
        </p:txBody>
      </p:sp>
      <p:sp>
        <p:nvSpPr>
          <p:cNvPr id="5" name="Oval 4">
            <a:extLst>
              <a:ext uri="{FF2B5EF4-FFF2-40B4-BE49-F238E27FC236}">
                <a16:creationId xmlns:a16="http://schemas.microsoft.com/office/drawing/2014/main" id="{DE98CAEF-41A5-1940-9574-1C2784CC7C7D}"/>
              </a:ext>
            </a:extLst>
          </p:cNvPr>
          <p:cNvSpPr/>
          <p:nvPr/>
        </p:nvSpPr>
        <p:spPr>
          <a:xfrm>
            <a:off x="5014784" y="3929449"/>
            <a:ext cx="2162432" cy="2001794"/>
          </a:xfrm>
          <a:prstGeom prst="ellipse">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053B5FF-C208-864C-B649-243E01991C0C}"/>
              </a:ext>
            </a:extLst>
          </p:cNvPr>
          <p:cNvSpPr txBox="1"/>
          <p:nvPr/>
        </p:nvSpPr>
        <p:spPr>
          <a:xfrm>
            <a:off x="5379308" y="4468681"/>
            <a:ext cx="1797908" cy="923330"/>
          </a:xfrm>
          <a:prstGeom prst="rect">
            <a:avLst/>
          </a:prstGeom>
          <a:noFill/>
        </p:spPr>
        <p:txBody>
          <a:bodyPr wrap="square" rtlCol="0">
            <a:spAutoFit/>
          </a:bodyPr>
          <a:lstStyle/>
          <a:p>
            <a:r>
              <a:rPr lang="en-US">
                <a:solidFill>
                  <a:schemeClr val="bg1"/>
                </a:solidFill>
                <a:latin typeface="Abadi" panose="020B0604020104020204" pitchFamily="34" charset="0"/>
              </a:rPr>
              <a:t>Stock selection and Portfolio optimization</a:t>
            </a:r>
          </a:p>
        </p:txBody>
      </p:sp>
      <p:sp>
        <p:nvSpPr>
          <p:cNvPr id="7" name="Rounded Rectangle 6">
            <a:extLst>
              <a:ext uri="{FF2B5EF4-FFF2-40B4-BE49-F238E27FC236}">
                <a16:creationId xmlns:a16="http://schemas.microsoft.com/office/drawing/2014/main" id="{0793BA2F-5E02-E04A-A820-C9CA1A74E2E5}"/>
              </a:ext>
            </a:extLst>
          </p:cNvPr>
          <p:cNvSpPr/>
          <p:nvPr/>
        </p:nvSpPr>
        <p:spPr>
          <a:xfrm>
            <a:off x="1655803" y="4476573"/>
            <a:ext cx="1841157" cy="1363708"/>
          </a:xfrm>
          <a:prstGeom prst="roundRect">
            <a:avLst/>
          </a:prstGeom>
          <a:solidFill>
            <a:srgbClr val="578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Investor’s Risk Tolerance Survey</a:t>
            </a:r>
          </a:p>
        </p:txBody>
      </p:sp>
      <p:sp>
        <p:nvSpPr>
          <p:cNvPr id="8" name="Rounded Rectangle 7">
            <a:extLst>
              <a:ext uri="{FF2B5EF4-FFF2-40B4-BE49-F238E27FC236}">
                <a16:creationId xmlns:a16="http://schemas.microsoft.com/office/drawing/2014/main" id="{059D7863-7D1C-9245-866C-0C8454FE9A23}"/>
              </a:ext>
            </a:extLst>
          </p:cNvPr>
          <p:cNvSpPr/>
          <p:nvPr/>
        </p:nvSpPr>
        <p:spPr>
          <a:xfrm>
            <a:off x="8932409" y="4476573"/>
            <a:ext cx="1841157" cy="1363708"/>
          </a:xfrm>
          <a:prstGeom prst="roundRect">
            <a:avLst/>
          </a:prstGeom>
          <a:solidFill>
            <a:srgbClr val="578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Abadi" panose="020B0604020104020204" pitchFamily="34" charset="0"/>
              </a:rPr>
              <a:t>Backtesting</a:t>
            </a:r>
            <a:endParaRPr lang="en-US" dirty="0">
              <a:latin typeface="Abadi" panose="020B0604020104020204" pitchFamily="34" charset="0"/>
            </a:endParaRPr>
          </a:p>
        </p:txBody>
      </p:sp>
      <p:sp>
        <p:nvSpPr>
          <p:cNvPr id="9" name="Rounded Rectangle 8">
            <a:extLst>
              <a:ext uri="{FF2B5EF4-FFF2-40B4-BE49-F238E27FC236}">
                <a16:creationId xmlns:a16="http://schemas.microsoft.com/office/drawing/2014/main" id="{D1423CAB-4954-134E-8CFA-52BD68ECD990}"/>
              </a:ext>
            </a:extLst>
          </p:cNvPr>
          <p:cNvSpPr/>
          <p:nvPr/>
        </p:nvSpPr>
        <p:spPr>
          <a:xfrm>
            <a:off x="8755998" y="2530845"/>
            <a:ext cx="1841157" cy="1363708"/>
          </a:xfrm>
          <a:prstGeom prst="roundRect">
            <a:avLst/>
          </a:prstGeom>
          <a:solidFill>
            <a:srgbClr val="578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badi" panose="020B0604020104020204" pitchFamily="34" charset="0"/>
              </a:rPr>
              <a:t>Monte Carlo Simulations of expected returns</a:t>
            </a:r>
          </a:p>
        </p:txBody>
      </p:sp>
      <p:sp>
        <p:nvSpPr>
          <p:cNvPr id="10" name="Rounded Rectangle 9">
            <a:extLst>
              <a:ext uri="{FF2B5EF4-FFF2-40B4-BE49-F238E27FC236}">
                <a16:creationId xmlns:a16="http://schemas.microsoft.com/office/drawing/2014/main" id="{56CFC388-7F17-FB4E-B3D9-04BDEE333FDB}"/>
              </a:ext>
            </a:extLst>
          </p:cNvPr>
          <p:cNvSpPr/>
          <p:nvPr/>
        </p:nvSpPr>
        <p:spPr>
          <a:xfrm>
            <a:off x="5205901" y="2065292"/>
            <a:ext cx="1841157" cy="1363708"/>
          </a:xfrm>
          <a:prstGeom prst="roundRect">
            <a:avLst/>
          </a:prstGeom>
          <a:solidFill>
            <a:srgbClr val="578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badi" panose="020B0604020104020204" pitchFamily="34" charset="0"/>
              </a:rPr>
              <a:t>Portfolio optimization</a:t>
            </a:r>
          </a:p>
        </p:txBody>
      </p:sp>
      <p:sp>
        <p:nvSpPr>
          <p:cNvPr id="11" name="Rounded Rectangle 10">
            <a:extLst>
              <a:ext uri="{FF2B5EF4-FFF2-40B4-BE49-F238E27FC236}">
                <a16:creationId xmlns:a16="http://schemas.microsoft.com/office/drawing/2014/main" id="{9FE3B4AE-825D-314D-B6C1-0DCE5741CD47}"/>
              </a:ext>
            </a:extLst>
          </p:cNvPr>
          <p:cNvSpPr/>
          <p:nvPr/>
        </p:nvSpPr>
        <p:spPr>
          <a:xfrm>
            <a:off x="1655803" y="2315517"/>
            <a:ext cx="1841157" cy="1363708"/>
          </a:xfrm>
          <a:prstGeom prst="roundRect">
            <a:avLst/>
          </a:prstGeom>
          <a:solidFill>
            <a:srgbClr val="578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badi" panose="020B0604020104020204" pitchFamily="34" charset="0"/>
              </a:rPr>
              <a:t>Asset Screening and selection</a:t>
            </a:r>
          </a:p>
        </p:txBody>
      </p:sp>
      <p:sp>
        <p:nvSpPr>
          <p:cNvPr id="12" name="Right Arrow 11">
            <a:extLst>
              <a:ext uri="{FF2B5EF4-FFF2-40B4-BE49-F238E27FC236}">
                <a16:creationId xmlns:a16="http://schemas.microsoft.com/office/drawing/2014/main" id="{04ED584B-EEAC-034A-BED8-21C4B94235B8}"/>
              </a:ext>
            </a:extLst>
          </p:cNvPr>
          <p:cNvSpPr/>
          <p:nvPr/>
        </p:nvSpPr>
        <p:spPr>
          <a:xfrm>
            <a:off x="3496960" y="4930346"/>
            <a:ext cx="1517824"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46E822EF-BD07-214E-A220-F94235AA30D7}"/>
              </a:ext>
            </a:extLst>
          </p:cNvPr>
          <p:cNvSpPr/>
          <p:nvPr/>
        </p:nvSpPr>
        <p:spPr>
          <a:xfrm rot="10800000">
            <a:off x="7135263" y="4942875"/>
            <a:ext cx="1517824"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C155F320-5A4B-9545-89C7-1479AD6E0D5D}"/>
              </a:ext>
            </a:extLst>
          </p:cNvPr>
          <p:cNvSpPr/>
          <p:nvPr/>
        </p:nvSpPr>
        <p:spPr>
          <a:xfrm rot="8743279">
            <a:off x="7161081" y="3700833"/>
            <a:ext cx="1517824"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F437F3D-A022-0748-A8DA-C900060BA41B}"/>
              </a:ext>
            </a:extLst>
          </p:cNvPr>
          <p:cNvSpPr/>
          <p:nvPr/>
        </p:nvSpPr>
        <p:spPr>
          <a:xfrm rot="5400000">
            <a:off x="5845774" y="3448393"/>
            <a:ext cx="50045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4BCECEFD-AD54-5949-A335-040FDBCBB2DB}"/>
              </a:ext>
            </a:extLst>
          </p:cNvPr>
          <p:cNvSpPr/>
          <p:nvPr/>
        </p:nvSpPr>
        <p:spPr>
          <a:xfrm rot="1624729">
            <a:off x="3553661" y="3562516"/>
            <a:ext cx="1648097"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F806371-6BA4-1541-ADBB-47E719584962}"/>
              </a:ext>
            </a:extLst>
          </p:cNvPr>
          <p:cNvSpPr txBox="1"/>
          <p:nvPr/>
        </p:nvSpPr>
        <p:spPr>
          <a:xfrm>
            <a:off x="1036320" y="1116539"/>
            <a:ext cx="10836876" cy="723275"/>
          </a:xfrm>
          <a:prstGeom prst="rect">
            <a:avLst/>
          </a:prstGeom>
          <a:noFill/>
        </p:spPr>
        <p:txBody>
          <a:bodyPr wrap="square" lIns="91440" tIns="45720" rIns="91440" bIns="45720" rtlCol="0" anchor="t">
            <a:spAutoFit/>
          </a:bodyPr>
          <a:lstStyle/>
          <a:p>
            <a:r>
              <a:rPr lang="en-US" sz="2050">
                <a:latin typeface="Abadi"/>
              </a:rPr>
              <a:t>Our Project Objective is to create a full scale, end-to-end stock analysis tool for private investors or independent financial advisors that is simple and customizable to each investor</a:t>
            </a:r>
            <a:endParaRPr lang="en-US" sz="2050">
              <a:latin typeface="Abadi" panose="020B0604020104020204" pitchFamily="34" charset="0"/>
            </a:endParaRPr>
          </a:p>
        </p:txBody>
      </p:sp>
      <p:sp>
        <p:nvSpPr>
          <p:cNvPr id="18" name="Rectangle 17">
            <a:extLst>
              <a:ext uri="{FF2B5EF4-FFF2-40B4-BE49-F238E27FC236}">
                <a16:creationId xmlns:a16="http://schemas.microsoft.com/office/drawing/2014/main" id="{46460064-3FBD-8B49-81F4-6207E98FA662}"/>
              </a:ext>
            </a:extLst>
          </p:cNvPr>
          <p:cNvSpPr/>
          <p:nvPr/>
        </p:nvSpPr>
        <p:spPr>
          <a:xfrm>
            <a:off x="1574062" y="6463633"/>
            <a:ext cx="7874737"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a:t>
            </a:r>
            <a:r>
              <a:rPr lang="en-US" sz="1200" dirty="0">
                <a:solidFill>
                  <a:srgbClr val="FFFFFF"/>
                </a:solidFill>
                <a:latin typeface="Abadi" panose="020B0604020104020204" pitchFamily="34" charset="0"/>
              </a:rPr>
              <a:t>Research Purpose</a:t>
            </a:r>
            <a:r>
              <a:rPr lang="en-US" sz="1200" dirty="0">
                <a:solidFill>
                  <a:srgbClr val="7F7F7F"/>
                </a:solidFill>
                <a:latin typeface="Abadi" panose="020B0604020104020204" pitchFamily="34" charset="0"/>
              </a:rPr>
              <a:t>-&gt;Data-&gt;Methodology-&gt;Findings-&gt;Conclusions-&gt;Recommendations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1646044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9674-47DA-4AC3-ABBD-A8DCC38F847E}"/>
              </a:ext>
            </a:extLst>
          </p:cNvPr>
          <p:cNvSpPr>
            <a:spLocks noGrp="1"/>
          </p:cNvSpPr>
          <p:nvPr>
            <p:ph type="title"/>
          </p:nvPr>
        </p:nvSpPr>
        <p:spPr>
          <a:xfrm>
            <a:off x="1097280" y="286603"/>
            <a:ext cx="10058400" cy="874109"/>
          </a:xfrm>
        </p:spPr>
        <p:txBody>
          <a:bodyPr/>
          <a:lstStyle/>
          <a:p>
            <a:r>
              <a:rPr lang="en-US" dirty="0">
                <a:latin typeface="Abadi"/>
              </a:rPr>
              <a:t>             Data &amp; Feature Engineering</a:t>
            </a:r>
          </a:p>
        </p:txBody>
      </p:sp>
      <p:graphicFrame>
        <p:nvGraphicFramePr>
          <p:cNvPr id="4" name="Diagram 3">
            <a:extLst>
              <a:ext uri="{FF2B5EF4-FFF2-40B4-BE49-F238E27FC236}">
                <a16:creationId xmlns:a16="http://schemas.microsoft.com/office/drawing/2014/main" id="{16CC9DC8-785E-4198-AC66-F58FD9B4DCBA}"/>
              </a:ext>
            </a:extLst>
          </p:cNvPr>
          <p:cNvGraphicFramePr/>
          <p:nvPr>
            <p:extLst>
              <p:ext uri="{D42A27DB-BD31-4B8C-83A1-F6EECF244321}">
                <p14:modId xmlns:p14="http://schemas.microsoft.com/office/powerpoint/2010/main" val="2697420569"/>
              </p:ext>
            </p:extLst>
          </p:nvPr>
        </p:nvGraphicFramePr>
        <p:xfrm>
          <a:off x="-6637" y="1450088"/>
          <a:ext cx="6110483" cy="4265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CAE436A7-284E-4B8F-A641-A1C9503A91A8}"/>
              </a:ext>
            </a:extLst>
          </p:cNvPr>
          <p:cNvSpPr>
            <a:spLocks noGrp="1"/>
          </p:cNvSpPr>
          <p:nvPr>
            <p:ph idx="1"/>
          </p:nvPr>
        </p:nvSpPr>
        <p:spPr>
          <a:xfrm>
            <a:off x="5999538" y="2345273"/>
            <a:ext cx="5373312" cy="3010498"/>
          </a:xfrm>
        </p:spPr>
        <p:txBody>
          <a:bodyPr vert="horz" lIns="0" tIns="45720" rIns="0" bIns="45720" rtlCol="0" anchor="t">
            <a:noAutofit/>
          </a:bodyPr>
          <a:lstStyle/>
          <a:p>
            <a:pPr marL="0" indent="0">
              <a:buNone/>
            </a:pPr>
            <a:r>
              <a:rPr lang="en-US" sz="2000" b="1" dirty="0">
                <a:latin typeface="Abadi"/>
              </a:rPr>
              <a:t>Data Profile</a:t>
            </a:r>
          </a:p>
          <a:p>
            <a:pPr>
              <a:lnSpc>
                <a:spcPct val="100000"/>
              </a:lnSpc>
              <a:buFont typeface="Arial" panose="020B0604020202020204" pitchFamily="34" charset="0"/>
              <a:buChar char="•"/>
            </a:pPr>
            <a:r>
              <a:rPr lang="en-US" sz="1600" dirty="0">
                <a:solidFill>
                  <a:schemeClr val="tx1"/>
                </a:solidFill>
                <a:latin typeface="Abadi"/>
              </a:rPr>
              <a:t>503 Stock profile from S&amp;P 500</a:t>
            </a:r>
          </a:p>
          <a:p>
            <a:pPr>
              <a:lnSpc>
                <a:spcPct val="100000"/>
              </a:lnSpc>
              <a:buFont typeface="Arial" panose="020B0604020202020204" pitchFamily="34" charset="0"/>
              <a:buChar char="•"/>
            </a:pPr>
            <a:r>
              <a:rPr lang="en-US" sz="1600" dirty="0">
                <a:solidFill>
                  <a:schemeClr val="tx1"/>
                </a:solidFill>
                <a:latin typeface="Abadi"/>
              </a:rPr>
              <a:t>296,536 observations (daily 1-year historical data)</a:t>
            </a:r>
          </a:p>
          <a:p>
            <a:pPr>
              <a:lnSpc>
                <a:spcPct val="100000"/>
              </a:lnSpc>
              <a:buFont typeface="Arial" panose="020B0604020202020204" pitchFamily="34" charset="0"/>
              <a:buChar char="•"/>
            </a:pPr>
            <a:r>
              <a:rPr lang="en-US" sz="1600" dirty="0">
                <a:solidFill>
                  <a:schemeClr val="tx1"/>
                </a:solidFill>
                <a:latin typeface="Abadi"/>
              </a:rPr>
              <a:t>5,685 missing values</a:t>
            </a:r>
          </a:p>
          <a:p>
            <a:pPr>
              <a:lnSpc>
                <a:spcPct val="100000"/>
              </a:lnSpc>
              <a:buFont typeface="Arial" panose="020B0604020202020204" pitchFamily="34" charset="0"/>
              <a:buChar char="•"/>
            </a:pPr>
            <a:r>
              <a:rPr lang="en-US" sz="1600" dirty="0">
                <a:solidFill>
                  <a:schemeClr val="tx1"/>
                </a:solidFill>
                <a:latin typeface="Abadi"/>
              </a:rPr>
              <a:t>10 Technical indicators (EMA, MACD, L14, </a:t>
            </a:r>
            <a:r>
              <a:rPr lang="en-US" sz="1600" dirty="0" err="1">
                <a:solidFill>
                  <a:schemeClr val="tx1"/>
                </a:solidFill>
                <a:latin typeface="Abadi"/>
              </a:rPr>
              <a:t>etc</a:t>
            </a:r>
            <a:r>
              <a:rPr lang="en-US" sz="1600" dirty="0">
                <a:solidFill>
                  <a:schemeClr val="tx1"/>
                </a:solidFill>
                <a:latin typeface="Abadi"/>
              </a:rPr>
              <a:t>)</a:t>
            </a:r>
          </a:p>
          <a:p>
            <a:pPr>
              <a:lnSpc>
                <a:spcPct val="100000"/>
              </a:lnSpc>
              <a:buFont typeface="Arial" panose="020B0604020202020204" pitchFamily="34" charset="0"/>
              <a:buChar char="•"/>
            </a:pPr>
            <a:r>
              <a:rPr lang="en-US" sz="1600" dirty="0">
                <a:solidFill>
                  <a:schemeClr val="tx1"/>
                </a:solidFill>
                <a:latin typeface="Abadi"/>
              </a:rPr>
              <a:t>28 Indirect features (Google trend, commodities, bitcoin, </a:t>
            </a:r>
            <a:r>
              <a:rPr lang="en-US" sz="1600" dirty="0" err="1">
                <a:solidFill>
                  <a:schemeClr val="tx1"/>
                </a:solidFill>
                <a:latin typeface="Abadi"/>
              </a:rPr>
              <a:t>etc</a:t>
            </a:r>
            <a:r>
              <a:rPr lang="en-US" sz="1600" dirty="0">
                <a:solidFill>
                  <a:schemeClr val="tx1"/>
                </a:solidFill>
                <a:latin typeface="Abadi"/>
              </a:rPr>
              <a:t>)</a:t>
            </a:r>
          </a:p>
          <a:p>
            <a:pPr>
              <a:lnSpc>
                <a:spcPct val="100000"/>
              </a:lnSpc>
              <a:buFont typeface="Arial" panose="020B0604020202020204" pitchFamily="34" charset="0"/>
              <a:buChar char="•"/>
            </a:pPr>
            <a:r>
              <a:rPr lang="en-US" sz="1600" dirty="0">
                <a:solidFill>
                  <a:schemeClr val="tx1"/>
                </a:solidFill>
                <a:latin typeface="Abadi"/>
              </a:rPr>
              <a:t>6 direct features (Price , volume, trend, </a:t>
            </a:r>
            <a:r>
              <a:rPr lang="en-US" sz="1600" dirty="0" err="1">
                <a:solidFill>
                  <a:schemeClr val="tx1"/>
                </a:solidFill>
                <a:latin typeface="Abadi"/>
              </a:rPr>
              <a:t>etc</a:t>
            </a:r>
            <a:r>
              <a:rPr lang="en-US" sz="1600" dirty="0">
                <a:solidFill>
                  <a:schemeClr val="tx1"/>
                </a:solidFill>
                <a:latin typeface="Abadi"/>
              </a:rPr>
              <a:t>)</a:t>
            </a:r>
          </a:p>
        </p:txBody>
      </p:sp>
      <p:sp>
        <p:nvSpPr>
          <p:cNvPr id="6" name="Slide Number Placeholder 5">
            <a:extLst>
              <a:ext uri="{FF2B5EF4-FFF2-40B4-BE49-F238E27FC236}">
                <a16:creationId xmlns:a16="http://schemas.microsoft.com/office/drawing/2014/main" id="{9B844E8C-4CE2-411E-9231-D9872AEC99A3}"/>
              </a:ext>
            </a:extLst>
          </p:cNvPr>
          <p:cNvSpPr>
            <a:spLocks noGrp="1"/>
          </p:cNvSpPr>
          <p:nvPr>
            <p:ph type="sldNum" sz="quarter" idx="12"/>
          </p:nvPr>
        </p:nvSpPr>
        <p:spPr/>
        <p:txBody>
          <a:bodyPr/>
          <a:lstStyle/>
          <a:p>
            <a:fld id="{3A98EE3D-8CD1-4C3F-BD1C-C98C9596463C}" type="slidenum">
              <a:rPr lang="en-US" smtClean="0"/>
              <a:t>5</a:t>
            </a:fld>
            <a:endParaRPr lang="en-US"/>
          </a:p>
        </p:txBody>
      </p:sp>
      <p:sp>
        <p:nvSpPr>
          <p:cNvPr id="3" name="Rectangle 2">
            <a:extLst>
              <a:ext uri="{FF2B5EF4-FFF2-40B4-BE49-F238E27FC236}">
                <a16:creationId xmlns:a16="http://schemas.microsoft.com/office/drawing/2014/main" id="{10F705DE-BF01-C249-ACAD-CA80F5DB6F70}"/>
              </a:ext>
            </a:extLst>
          </p:cNvPr>
          <p:cNvSpPr/>
          <p:nvPr/>
        </p:nvSpPr>
        <p:spPr>
          <a:xfrm>
            <a:off x="1660634" y="6432896"/>
            <a:ext cx="7252138"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a:t>
            </a:r>
            <a:r>
              <a:rPr lang="en-US" sz="1200" dirty="0">
                <a:solidFill>
                  <a:srgbClr val="FFFFFF"/>
                </a:solidFill>
                <a:latin typeface="Abadi" panose="020B0604020104020204" pitchFamily="34" charset="0"/>
              </a:rPr>
              <a:t>Data</a:t>
            </a:r>
            <a:r>
              <a:rPr lang="en-US" sz="1200" dirty="0">
                <a:solidFill>
                  <a:srgbClr val="7F7F7F"/>
                </a:solidFill>
                <a:latin typeface="Abadi" panose="020B0604020104020204" pitchFamily="34" charset="0"/>
              </a:rPr>
              <a:t>-&gt;Methodology-&gt;Findings-&gt;Conclusions-&gt;Recommendations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259706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0E3A-32D8-47F9-943A-AA84BB689C10}"/>
              </a:ext>
            </a:extLst>
          </p:cNvPr>
          <p:cNvSpPr>
            <a:spLocks noGrp="1"/>
          </p:cNvSpPr>
          <p:nvPr>
            <p:ph type="title"/>
          </p:nvPr>
        </p:nvSpPr>
        <p:spPr>
          <a:xfrm>
            <a:off x="974815" y="41353"/>
            <a:ext cx="10058400" cy="979030"/>
          </a:xfrm>
        </p:spPr>
        <p:txBody>
          <a:bodyPr>
            <a:normAutofit/>
          </a:bodyPr>
          <a:lstStyle/>
          <a:p>
            <a:r>
              <a:rPr lang="en-US" sz="4400" dirty="0">
                <a:latin typeface="Abadi" panose="020B0604020104020204" pitchFamily="34" charset="0"/>
              </a:rPr>
              <a:t>   Methodology – Times Series &amp; LSTM</a:t>
            </a:r>
          </a:p>
        </p:txBody>
      </p:sp>
      <p:sp>
        <p:nvSpPr>
          <p:cNvPr id="4" name="Slide Number Placeholder 3">
            <a:extLst>
              <a:ext uri="{FF2B5EF4-FFF2-40B4-BE49-F238E27FC236}">
                <a16:creationId xmlns:a16="http://schemas.microsoft.com/office/drawing/2014/main" id="{12A70825-BCC9-4A8A-B963-6E0C1E1F4D62}"/>
              </a:ext>
            </a:extLst>
          </p:cNvPr>
          <p:cNvSpPr>
            <a:spLocks noGrp="1"/>
          </p:cNvSpPr>
          <p:nvPr>
            <p:ph type="sldNum" sz="quarter" idx="12"/>
          </p:nvPr>
        </p:nvSpPr>
        <p:spPr/>
        <p:txBody>
          <a:bodyPr/>
          <a:lstStyle/>
          <a:p>
            <a:fld id="{3A98EE3D-8CD1-4C3F-BD1C-C98C9596463C}" type="slidenum">
              <a:rPr lang="en-US" smtClean="0"/>
              <a:t>6</a:t>
            </a:fld>
            <a:endParaRPr lang="en-US"/>
          </a:p>
        </p:txBody>
      </p:sp>
      <p:pic>
        <p:nvPicPr>
          <p:cNvPr id="5" name="Picture 2" descr="Statsmodels: difficulty overlaying ARIMA forecast with confidence bounds on  original data - Stack Overflow">
            <a:extLst>
              <a:ext uri="{FF2B5EF4-FFF2-40B4-BE49-F238E27FC236}">
                <a16:creationId xmlns:a16="http://schemas.microsoft.com/office/drawing/2014/main" id="{9E06131D-4914-4005-858C-AE1390D4D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239" y="2893538"/>
            <a:ext cx="2199502" cy="16496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ntroduction to Linear Regression">
            <a:extLst>
              <a:ext uri="{FF2B5EF4-FFF2-40B4-BE49-F238E27FC236}">
                <a16:creationId xmlns:a16="http://schemas.microsoft.com/office/drawing/2014/main" id="{4AE3016A-8A09-4755-8F2D-FEF551BD7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0" y="2984637"/>
            <a:ext cx="1965110" cy="14474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onthly trend with fb prophet-Interpreting the graph - Data Science Stack  Exchange">
            <a:extLst>
              <a:ext uri="{FF2B5EF4-FFF2-40B4-BE49-F238E27FC236}">
                <a16:creationId xmlns:a16="http://schemas.microsoft.com/office/drawing/2014/main" id="{98F0FAD9-6FCB-4A4B-9868-145348D30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25" y="4989328"/>
            <a:ext cx="2024590" cy="12107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Granger Causality: Definition, Running the Test - Statistics How To">
            <a:extLst>
              <a:ext uri="{FF2B5EF4-FFF2-40B4-BE49-F238E27FC236}">
                <a16:creationId xmlns:a16="http://schemas.microsoft.com/office/drawing/2014/main" id="{E3BE427D-155D-478D-A524-B51081866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433" y="3979316"/>
            <a:ext cx="2199502" cy="955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epping through an LSTM cell. Long Short-Term Memory (LSTM) cells are… |  by VC Ramesh | Medium">
            <a:extLst>
              <a:ext uri="{FF2B5EF4-FFF2-40B4-BE49-F238E27FC236}">
                <a16:creationId xmlns:a16="http://schemas.microsoft.com/office/drawing/2014/main" id="{2AEEC375-C569-42F6-8EF7-E99131ABF5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228" r="20123" b="19110"/>
          <a:stretch/>
        </p:blipFill>
        <p:spPr bwMode="auto">
          <a:xfrm>
            <a:off x="9258187" y="3593613"/>
            <a:ext cx="2428096" cy="17089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ntiment Analysis: What is it and Why Does it Matter? | upGrad blog">
            <a:extLst>
              <a:ext uri="{FF2B5EF4-FFF2-40B4-BE49-F238E27FC236}">
                <a16:creationId xmlns:a16="http://schemas.microsoft.com/office/drawing/2014/main" id="{4A765FA5-3DDB-488D-9176-02BF6429DB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5239" y="5104560"/>
            <a:ext cx="2199502" cy="9790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1ECD6AA-D44B-4067-9D2D-BF442EE9890B}"/>
              </a:ext>
            </a:extLst>
          </p:cNvPr>
          <p:cNvSpPr/>
          <p:nvPr/>
        </p:nvSpPr>
        <p:spPr>
          <a:xfrm>
            <a:off x="711022" y="2707638"/>
            <a:ext cx="1025665" cy="276999"/>
          </a:xfrm>
          <a:prstGeom prst="rect">
            <a:avLst/>
          </a:prstGeom>
        </p:spPr>
        <p:txBody>
          <a:bodyPr wrap="none">
            <a:spAutoFit/>
          </a:bodyPr>
          <a:lstStyle/>
          <a:p>
            <a:pPr>
              <a:defRPr/>
            </a:pPr>
            <a:r>
              <a:rPr lang="en-US" sz="1200">
                <a:solidFill>
                  <a:srgbClr val="012169">
                    <a:lumMod val="75000"/>
                  </a:srgbClr>
                </a:solidFill>
                <a:latin typeface="Verdana"/>
              </a:rPr>
              <a:t>Regression</a:t>
            </a:r>
          </a:p>
        </p:txBody>
      </p:sp>
      <p:sp>
        <p:nvSpPr>
          <p:cNvPr id="12" name="Rectangle 11">
            <a:extLst>
              <a:ext uri="{FF2B5EF4-FFF2-40B4-BE49-F238E27FC236}">
                <a16:creationId xmlns:a16="http://schemas.microsoft.com/office/drawing/2014/main" id="{265DCFC3-F463-4391-9B37-2E36C0128D6D}"/>
              </a:ext>
            </a:extLst>
          </p:cNvPr>
          <p:cNvSpPr/>
          <p:nvPr/>
        </p:nvSpPr>
        <p:spPr>
          <a:xfrm>
            <a:off x="3426176" y="2707638"/>
            <a:ext cx="697627" cy="276999"/>
          </a:xfrm>
          <a:prstGeom prst="rect">
            <a:avLst/>
          </a:prstGeom>
        </p:spPr>
        <p:txBody>
          <a:bodyPr wrap="none">
            <a:spAutoFit/>
          </a:bodyPr>
          <a:lstStyle/>
          <a:p>
            <a:pPr>
              <a:defRPr/>
            </a:pPr>
            <a:r>
              <a:rPr lang="en-US" sz="1200">
                <a:solidFill>
                  <a:srgbClr val="012169">
                    <a:lumMod val="75000"/>
                  </a:srgbClr>
                </a:solidFill>
                <a:latin typeface="Verdana"/>
              </a:rPr>
              <a:t>ARIMA</a:t>
            </a:r>
          </a:p>
        </p:txBody>
      </p:sp>
      <p:sp>
        <p:nvSpPr>
          <p:cNvPr id="13" name="Rectangle 12">
            <a:extLst>
              <a:ext uri="{FF2B5EF4-FFF2-40B4-BE49-F238E27FC236}">
                <a16:creationId xmlns:a16="http://schemas.microsoft.com/office/drawing/2014/main" id="{5DF569B3-21C2-4D44-989A-0CBC5605448C}"/>
              </a:ext>
            </a:extLst>
          </p:cNvPr>
          <p:cNvSpPr/>
          <p:nvPr/>
        </p:nvSpPr>
        <p:spPr>
          <a:xfrm>
            <a:off x="713115" y="4664033"/>
            <a:ext cx="933269" cy="276999"/>
          </a:xfrm>
          <a:prstGeom prst="rect">
            <a:avLst/>
          </a:prstGeom>
        </p:spPr>
        <p:txBody>
          <a:bodyPr wrap="none">
            <a:spAutoFit/>
          </a:bodyPr>
          <a:lstStyle/>
          <a:p>
            <a:pPr>
              <a:defRPr/>
            </a:pPr>
            <a:r>
              <a:rPr lang="en-US" sz="1200" err="1">
                <a:solidFill>
                  <a:srgbClr val="012169">
                    <a:lumMod val="75000"/>
                  </a:srgbClr>
                </a:solidFill>
                <a:latin typeface="Verdana"/>
              </a:rPr>
              <a:t>fbProphet</a:t>
            </a:r>
            <a:endParaRPr lang="en-US" sz="1200">
              <a:solidFill>
                <a:srgbClr val="012169">
                  <a:lumMod val="75000"/>
                </a:srgbClr>
              </a:solidFill>
              <a:latin typeface="Verdana"/>
            </a:endParaRPr>
          </a:p>
        </p:txBody>
      </p:sp>
      <p:sp>
        <p:nvSpPr>
          <p:cNvPr id="14" name="Rectangle 13">
            <a:extLst>
              <a:ext uri="{FF2B5EF4-FFF2-40B4-BE49-F238E27FC236}">
                <a16:creationId xmlns:a16="http://schemas.microsoft.com/office/drawing/2014/main" id="{4B9327DC-6AC4-44FC-965E-0779C6C55FE0}"/>
              </a:ext>
            </a:extLst>
          </p:cNvPr>
          <p:cNvSpPr/>
          <p:nvPr/>
        </p:nvSpPr>
        <p:spPr>
          <a:xfrm>
            <a:off x="2853102" y="4715782"/>
            <a:ext cx="1843774" cy="276999"/>
          </a:xfrm>
          <a:prstGeom prst="rect">
            <a:avLst/>
          </a:prstGeom>
        </p:spPr>
        <p:txBody>
          <a:bodyPr wrap="none">
            <a:spAutoFit/>
          </a:bodyPr>
          <a:lstStyle/>
          <a:p>
            <a:pPr>
              <a:defRPr/>
            </a:pPr>
            <a:r>
              <a:rPr lang="en-US" sz="1200">
                <a:solidFill>
                  <a:srgbClr val="012169">
                    <a:lumMod val="75000"/>
                  </a:srgbClr>
                </a:solidFill>
                <a:latin typeface="Verdana"/>
              </a:rPr>
              <a:t>Sentimental Analysis</a:t>
            </a:r>
          </a:p>
        </p:txBody>
      </p:sp>
      <p:sp>
        <p:nvSpPr>
          <p:cNvPr id="15" name="Rectangle 14">
            <a:extLst>
              <a:ext uri="{FF2B5EF4-FFF2-40B4-BE49-F238E27FC236}">
                <a16:creationId xmlns:a16="http://schemas.microsoft.com/office/drawing/2014/main" id="{C9E72A7B-8755-4E65-A9DC-601596E7BCAB}"/>
              </a:ext>
            </a:extLst>
          </p:cNvPr>
          <p:cNvSpPr/>
          <p:nvPr/>
        </p:nvSpPr>
        <p:spPr>
          <a:xfrm>
            <a:off x="6096000" y="3702317"/>
            <a:ext cx="1571007" cy="276999"/>
          </a:xfrm>
          <a:prstGeom prst="rect">
            <a:avLst/>
          </a:prstGeom>
        </p:spPr>
        <p:txBody>
          <a:bodyPr wrap="none">
            <a:spAutoFit/>
          </a:bodyPr>
          <a:lstStyle/>
          <a:p>
            <a:pPr>
              <a:defRPr/>
            </a:pPr>
            <a:r>
              <a:rPr lang="en-US" sz="1200">
                <a:solidFill>
                  <a:srgbClr val="012169">
                    <a:lumMod val="75000"/>
                  </a:srgbClr>
                </a:solidFill>
                <a:latin typeface="Verdana"/>
              </a:rPr>
              <a:t>Granger Causality</a:t>
            </a:r>
          </a:p>
        </p:txBody>
      </p:sp>
      <p:sp>
        <p:nvSpPr>
          <p:cNvPr id="16" name="Rectangle 15">
            <a:extLst>
              <a:ext uri="{FF2B5EF4-FFF2-40B4-BE49-F238E27FC236}">
                <a16:creationId xmlns:a16="http://schemas.microsoft.com/office/drawing/2014/main" id="{6D6C8B90-B3A2-400C-9F1A-3A99E842A553}"/>
              </a:ext>
            </a:extLst>
          </p:cNvPr>
          <p:cNvSpPr/>
          <p:nvPr/>
        </p:nvSpPr>
        <p:spPr>
          <a:xfrm>
            <a:off x="9692117" y="3282910"/>
            <a:ext cx="1560235" cy="276999"/>
          </a:xfrm>
          <a:prstGeom prst="rect">
            <a:avLst/>
          </a:prstGeom>
        </p:spPr>
        <p:txBody>
          <a:bodyPr wrap="none">
            <a:spAutoFit/>
          </a:bodyPr>
          <a:lstStyle/>
          <a:p>
            <a:pPr>
              <a:defRPr/>
            </a:pPr>
            <a:r>
              <a:rPr lang="en-US" sz="1200">
                <a:solidFill>
                  <a:srgbClr val="012169">
                    <a:lumMod val="75000"/>
                  </a:srgbClr>
                </a:solidFill>
                <a:latin typeface="Verdana"/>
              </a:rPr>
              <a:t>Multivariate LSTM</a:t>
            </a:r>
          </a:p>
        </p:txBody>
      </p:sp>
      <p:sp>
        <p:nvSpPr>
          <p:cNvPr id="18" name="Arrow: Chevron 17">
            <a:extLst>
              <a:ext uri="{FF2B5EF4-FFF2-40B4-BE49-F238E27FC236}">
                <a16:creationId xmlns:a16="http://schemas.microsoft.com/office/drawing/2014/main" id="{1AC60E12-C892-4F03-B993-FB3EAFF72E7D}"/>
              </a:ext>
            </a:extLst>
          </p:cNvPr>
          <p:cNvSpPr/>
          <p:nvPr/>
        </p:nvSpPr>
        <p:spPr bwMode="gray">
          <a:xfrm>
            <a:off x="8459564" y="3811204"/>
            <a:ext cx="407658" cy="1380493"/>
          </a:xfrm>
          <a:prstGeom prst="chevron">
            <a:avLst/>
          </a:prstGeom>
          <a:solidFill>
            <a:srgbClr val="62B5E5"/>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Verdana"/>
            </a:endParaRPr>
          </a:p>
        </p:txBody>
      </p:sp>
      <p:sp>
        <p:nvSpPr>
          <p:cNvPr id="3" name="Rectangle 2">
            <a:extLst>
              <a:ext uri="{FF2B5EF4-FFF2-40B4-BE49-F238E27FC236}">
                <a16:creationId xmlns:a16="http://schemas.microsoft.com/office/drawing/2014/main" id="{9FAE30F2-D895-45A3-AD67-ACE83D5A9C16}"/>
              </a:ext>
            </a:extLst>
          </p:cNvPr>
          <p:cNvSpPr/>
          <p:nvPr/>
        </p:nvSpPr>
        <p:spPr>
          <a:xfrm>
            <a:off x="1736687" y="2160905"/>
            <a:ext cx="1337226" cy="369332"/>
          </a:xfrm>
          <a:prstGeom prst="rect">
            <a:avLst/>
          </a:prstGeom>
        </p:spPr>
        <p:txBody>
          <a:bodyPr wrap="none">
            <a:spAutoFit/>
          </a:bodyPr>
          <a:lstStyle/>
          <a:p>
            <a:r>
              <a:rPr lang="en-US" dirty="0">
                <a:latin typeface="Abadi" panose="020B0604020104020204" pitchFamily="34" charset="0"/>
              </a:rPr>
              <a:t>Base model</a:t>
            </a:r>
          </a:p>
        </p:txBody>
      </p:sp>
      <p:sp>
        <p:nvSpPr>
          <p:cNvPr id="19" name="Rectangle 18">
            <a:extLst>
              <a:ext uri="{FF2B5EF4-FFF2-40B4-BE49-F238E27FC236}">
                <a16:creationId xmlns:a16="http://schemas.microsoft.com/office/drawing/2014/main" id="{EE99D356-9284-460A-AE9C-56F2E0085621}"/>
              </a:ext>
            </a:extLst>
          </p:cNvPr>
          <p:cNvSpPr/>
          <p:nvPr/>
        </p:nvSpPr>
        <p:spPr>
          <a:xfrm>
            <a:off x="7920961" y="2101830"/>
            <a:ext cx="2252540" cy="369332"/>
          </a:xfrm>
          <a:prstGeom prst="rect">
            <a:avLst/>
          </a:prstGeom>
        </p:spPr>
        <p:txBody>
          <a:bodyPr wrap="none">
            <a:spAutoFit/>
          </a:bodyPr>
          <a:lstStyle/>
          <a:p>
            <a:r>
              <a:rPr lang="en-US" dirty="0">
                <a:latin typeface="Abadi" panose="020B0604020104020204" pitchFamily="34" charset="0"/>
              </a:rPr>
              <a:t>Deep learning model</a:t>
            </a:r>
          </a:p>
        </p:txBody>
      </p:sp>
      <p:sp>
        <p:nvSpPr>
          <p:cNvPr id="17" name="Rectangle 16">
            <a:extLst>
              <a:ext uri="{FF2B5EF4-FFF2-40B4-BE49-F238E27FC236}">
                <a16:creationId xmlns:a16="http://schemas.microsoft.com/office/drawing/2014/main" id="{97247E52-21AA-FA45-9D67-CF263BB2F96A}"/>
              </a:ext>
            </a:extLst>
          </p:cNvPr>
          <p:cNvSpPr/>
          <p:nvPr/>
        </p:nvSpPr>
        <p:spPr>
          <a:xfrm>
            <a:off x="1339320" y="6445139"/>
            <a:ext cx="7777654"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a:t>
            </a:r>
            <a:r>
              <a:rPr lang="en-US" sz="1200" dirty="0">
                <a:solidFill>
                  <a:srgbClr val="FFFFFF"/>
                </a:solidFill>
                <a:latin typeface="Abadi" panose="020B0604020104020204" pitchFamily="34" charset="0"/>
              </a:rPr>
              <a:t>Methodology</a:t>
            </a:r>
            <a:r>
              <a:rPr lang="en-US" sz="1200" dirty="0">
                <a:solidFill>
                  <a:srgbClr val="7F7F7F"/>
                </a:solidFill>
                <a:latin typeface="Abadi" panose="020B0604020104020204" pitchFamily="34" charset="0"/>
              </a:rPr>
              <a:t>-&gt;Findings-&gt;Conclusions-&gt;Recommendations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324357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0E3A-32D8-47F9-943A-AA84BB689C10}"/>
              </a:ext>
            </a:extLst>
          </p:cNvPr>
          <p:cNvSpPr>
            <a:spLocks noGrp="1"/>
          </p:cNvSpPr>
          <p:nvPr>
            <p:ph type="title"/>
          </p:nvPr>
        </p:nvSpPr>
        <p:spPr>
          <a:xfrm>
            <a:off x="1097280" y="286603"/>
            <a:ext cx="10058400" cy="1102417"/>
          </a:xfrm>
        </p:spPr>
        <p:txBody>
          <a:bodyPr>
            <a:normAutofit/>
          </a:bodyPr>
          <a:lstStyle/>
          <a:p>
            <a:r>
              <a:rPr lang="en-US" sz="4400" dirty="0">
                <a:latin typeface="Abadi" panose="020B0604020104020204" pitchFamily="34" charset="0"/>
              </a:rPr>
              <a:t>Methodology – Times Series &amp; LSTM</a:t>
            </a:r>
          </a:p>
        </p:txBody>
      </p:sp>
      <p:sp>
        <p:nvSpPr>
          <p:cNvPr id="4" name="Slide Number Placeholder 3">
            <a:extLst>
              <a:ext uri="{FF2B5EF4-FFF2-40B4-BE49-F238E27FC236}">
                <a16:creationId xmlns:a16="http://schemas.microsoft.com/office/drawing/2014/main" id="{12A70825-BCC9-4A8A-B963-6E0C1E1F4D62}"/>
              </a:ext>
            </a:extLst>
          </p:cNvPr>
          <p:cNvSpPr>
            <a:spLocks noGrp="1"/>
          </p:cNvSpPr>
          <p:nvPr>
            <p:ph type="sldNum" sz="quarter" idx="12"/>
          </p:nvPr>
        </p:nvSpPr>
        <p:spPr/>
        <p:txBody>
          <a:bodyPr/>
          <a:lstStyle/>
          <a:p>
            <a:fld id="{3A98EE3D-8CD1-4C3F-BD1C-C98C9596463C}" type="slidenum">
              <a:rPr lang="en-US" smtClean="0"/>
              <a:t>7</a:t>
            </a:fld>
            <a:endParaRPr lang="en-US"/>
          </a:p>
        </p:txBody>
      </p:sp>
      <p:grpSp>
        <p:nvGrpSpPr>
          <p:cNvPr id="8" name="Group 7">
            <a:extLst>
              <a:ext uri="{FF2B5EF4-FFF2-40B4-BE49-F238E27FC236}">
                <a16:creationId xmlns:a16="http://schemas.microsoft.com/office/drawing/2014/main" id="{5D685284-4131-49BB-977E-78F690EC9C49}"/>
              </a:ext>
            </a:extLst>
          </p:cNvPr>
          <p:cNvGrpSpPr/>
          <p:nvPr/>
        </p:nvGrpSpPr>
        <p:grpSpPr>
          <a:xfrm>
            <a:off x="474550" y="2190145"/>
            <a:ext cx="6807993" cy="3124805"/>
            <a:chOff x="5762518" y="2076065"/>
            <a:chExt cx="6243394" cy="3109391"/>
          </a:xfrm>
        </p:grpSpPr>
        <p:grpSp>
          <p:nvGrpSpPr>
            <p:cNvPr id="9" name="Group 8">
              <a:extLst>
                <a:ext uri="{FF2B5EF4-FFF2-40B4-BE49-F238E27FC236}">
                  <a16:creationId xmlns:a16="http://schemas.microsoft.com/office/drawing/2014/main" id="{F0C23B7F-1E3C-4B91-8D42-9A51EC47351F}"/>
                </a:ext>
              </a:extLst>
            </p:cNvPr>
            <p:cNvGrpSpPr/>
            <p:nvPr/>
          </p:nvGrpSpPr>
          <p:grpSpPr>
            <a:xfrm>
              <a:off x="5762518" y="2076065"/>
              <a:ext cx="6243394" cy="3109391"/>
              <a:chOff x="5762518" y="2076065"/>
              <a:chExt cx="6243394" cy="3109391"/>
            </a:xfrm>
          </p:grpSpPr>
          <p:grpSp>
            <p:nvGrpSpPr>
              <p:cNvPr id="13" name="Group 12">
                <a:extLst>
                  <a:ext uri="{FF2B5EF4-FFF2-40B4-BE49-F238E27FC236}">
                    <a16:creationId xmlns:a16="http://schemas.microsoft.com/office/drawing/2014/main" id="{06A072D3-55C7-49D3-9C23-7C214C2AD6CD}"/>
                  </a:ext>
                </a:extLst>
              </p:cNvPr>
              <p:cNvGrpSpPr/>
              <p:nvPr/>
            </p:nvGrpSpPr>
            <p:grpSpPr>
              <a:xfrm>
                <a:off x="5762518" y="2076065"/>
                <a:ext cx="6243394" cy="3109391"/>
                <a:chOff x="5721635" y="1965961"/>
                <a:chExt cx="6243394" cy="3109391"/>
              </a:xfrm>
            </p:grpSpPr>
            <p:pic>
              <p:nvPicPr>
                <p:cNvPr id="17" name="Picture 16">
                  <a:extLst>
                    <a:ext uri="{FF2B5EF4-FFF2-40B4-BE49-F238E27FC236}">
                      <a16:creationId xmlns:a16="http://schemas.microsoft.com/office/drawing/2014/main" id="{2E2E03DF-C6C2-4618-97ED-5D799AD8753E}"/>
                    </a:ext>
                  </a:extLst>
                </p:cNvPr>
                <p:cNvPicPr>
                  <a:picLocks noChangeAspect="1"/>
                </p:cNvPicPr>
                <p:nvPr/>
              </p:nvPicPr>
              <p:blipFill>
                <a:blip r:embed="rId2"/>
                <a:stretch>
                  <a:fillRect/>
                </a:stretch>
              </p:blipFill>
              <p:spPr>
                <a:xfrm>
                  <a:off x="5721635" y="1965961"/>
                  <a:ext cx="6243394" cy="3109391"/>
                </a:xfrm>
                <a:prstGeom prst="rect">
                  <a:avLst/>
                </a:prstGeom>
              </p:spPr>
            </p:pic>
            <p:sp>
              <p:nvSpPr>
                <p:cNvPr id="18" name="TextBox 17">
                  <a:extLst>
                    <a:ext uri="{FF2B5EF4-FFF2-40B4-BE49-F238E27FC236}">
                      <a16:creationId xmlns:a16="http://schemas.microsoft.com/office/drawing/2014/main" id="{E009B3BF-A6F5-4211-A712-0BAEEDCF2099}"/>
                    </a:ext>
                  </a:extLst>
                </p:cNvPr>
                <p:cNvSpPr txBox="1"/>
                <p:nvPr/>
              </p:nvSpPr>
              <p:spPr>
                <a:xfrm>
                  <a:off x="5872957" y="3037431"/>
                  <a:ext cx="717550" cy="169277"/>
                </a:xfrm>
                <a:prstGeom prst="rect">
                  <a:avLst/>
                </a:prstGeom>
                <a:solidFill>
                  <a:sysClr val="window" lastClr="FFFFFF"/>
                </a:solidFill>
              </p:spPr>
              <p:txBody>
                <a:bodyPr wrap="square" lIns="0" tIns="0" rIns="0" bIns="0" rtlCol="0">
                  <a:spAutoFit/>
                </a:bodyPr>
                <a:lstStyle/>
                <a:p>
                  <a:pPr marL="0" marR="0" lvl="0" indent="0" defTabSz="914400" eaLnBrk="1" fontAlgn="auto" latinLnBrk="0" hangingPunct="1">
                    <a:lnSpc>
                      <a:spcPct val="100000"/>
                    </a:lnSpc>
                    <a:spcBef>
                      <a:spcPts val="600"/>
                    </a:spcBef>
                    <a:spcAft>
                      <a:spcPts val="0"/>
                    </a:spcAft>
                    <a:buClrTx/>
                    <a:buSzPct val="100000"/>
                    <a:buFontTx/>
                    <a:buNone/>
                    <a:tabLst/>
                    <a:defRPr/>
                  </a:pPr>
                  <a:r>
                    <a:rPr kumimoji="0" lang="en-US" sz="1100" b="0" i="0" u="none" strike="noStrike" kern="0" cap="none" spc="0" normalizeH="0" baseline="0" noProof="0">
                      <a:ln>
                        <a:noFill/>
                      </a:ln>
                      <a:solidFill>
                        <a:srgbClr val="046A38">
                          <a:lumMod val="50000"/>
                        </a:srgbClr>
                      </a:solidFill>
                      <a:effectLst/>
                      <a:uLnTx/>
                      <a:uFillTx/>
                      <a:latin typeface="Verdana"/>
                    </a:rPr>
                    <a:t>DIS</a:t>
                  </a:r>
                </a:p>
              </p:txBody>
            </p:sp>
          </p:grpSp>
          <p:sp>
            <p:nvSpPr>
              <p:cNvPr id="14" name="Rectangle 13">
                <a:extLst>
                  <a:ext uri="{FF2B5EF4-FFF2-40B4-BE49-F238E27FC236}">
                    <a16:creationId xmlns:a16="http://schemas.microsoft.com/office/drawing/2014/main" id="{1370A69B-147D-4E9D-987B-DA508E4B0EE8}"/>
                  </a:ext>
                </a:extLst>
              </p:cNvPr>
              <p:cNvSpPr/>
              <p:nvPr/>
            </p:nvSpPr>
            <p:spPr bwMode="gray">
              <a:xfrm>
                <a:off x="10158413" y="2386013"/>
                <a:ext cx="1514475" cy="471487"/>
              </a:xfrm>
              <a:prstGeom prst="rect">
                <a:avLst/>
              </a:prstGeom>
              <a:solidFill>
                <a:sysClr val="window" lastClr="FFFFFF"/>
              </a:solidFill>
              <a:ln w="19050" algn="ctr">
                <a:solidFill>
                  <a:sysClr val="window" lastClr="FFFFF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Verdana"/>
                </a:endParaRPr>
              </a:p>
            </p:txBody>
          </p:sp>
          <p:sp>
            <p:nvSpPr>
              <p:cNvPr id="15" name="Rectangle 14">
                <a:extLst>
                  <a:ext uri="{FF2B5EF4-FFF2-40B4-BE49-F238E27FC236}">
                    <a16:creationId xmlns:a16="http://schemas.microsoft.com/office/drawing/2014/main" id="{241481F0-CB66-4CA9-9C9D-63961279545F}"/>
                  </a:ext>
                </a:extLst>
              </p:cNvPr>
              <p:cNvSpPr/>
              <p:nvPr/>
            </p:nvSpPr>
            <p:spPr bwMode="gray">
              <a:xfrm>
                <a:off x="10125076" y="3429000"/>
                <a:ext cx="1514475" cy="471487"/>
              </a:xfrm>
              <a:prstGeom prst="rect">
                <a:avLst/>
              </a:prstGeom>
              <a:solidFill>
                <a:sysClr val="window" lastClr="FFFFFF"/>
              </a:solidFill>
              <a:ln w="19050" algn="ctr">
                <a:solidFill>
                  <a:sysClr val="window" lastClr="FFFFF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Verdana"/>
                </a:endParaRPr>
              </a:p>
            </p:txBody>
          </p:sp>
          <p:sp>
            <p:nvSpPr>
              <p:cNvPr id="16" name="Rectangle 15">
                <a:extLst>
                  <a:ext uri="{FF2B5EF4-FFF2-40B4-BE49-F238E27FC236}">
                    <a16:creationId xmlns:a16="http://schemas.microsoft.com/office/drawing/2014/main" id="{CAA7D4E5-45B8-4AF1-8C93-44F99184BA8F}"/>
                  </a:ext>
                </a:extLst>
              </p:cNvPr>
              <p:cNvSpPr/>
              <p:nvPr/>
            </p:nvSpPr>
            <p:spPr bwMode="gray">
              <a:xfrm>
                <a:off x="10158413" y="4374356"/>
                <a:ext cx="1459707" cy="438150"/>
              </a:xfrm>
              <a:prstGeom prst="rect">
                <a:avLst/>
              </a:prstGeom>
              <a:solidFill>
                <a:sysClr val="window" lastClr="FFFFFF"/>
              </a:solidFill>
              <a:ln w="19050" algn="ctr">
                <a:solidFill>
                  <a:sysClr val="window" lastClr="FFFFFF"/>
                </a:solid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Verdana"/>
                </a:endParaRPr>
              </a:p>
            </p:txBody>
          </p:sp>
        </p:grpSp>
        <p:sp>
          <p:nvSpPr>
            <p:cNvPr id="10" name="TextBox 9">
              <a:extLst>
                <a:ext uri="{FF2B5EF4-FFF2-40B4-BE49-F238E27FC236}">
                  <a16:creationId xmlns:a16="http://schemas.microsoft.com/office/drawing/2014/main" id="{262DD1C3-273C-4D44-A37C-3A0966554F74}"/>
                </a:ext>
              </a:extLst>
            </p:cNvPr>
            <p:cNvSpPr txBox="1"/>
            <p:nvPr/>
          </p:nvSpPr>
          <p:spPr>
            <a:xfrm>
              <a:off x="10169672" y="2567895"/>
              <a:ext cx="1448448" cy="10772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600"/>
                </a:spcBef>
                <a:spcAft>
                  <a:spcPts val="0"/>
                </a:spcAft>
                <a:buClrTx/>
                <a:buSzPct val="100000"/>
                <a:buFontTx/>
                <a:buNone/>
                <a:tabLst/>
                <a:defRPr/>
              </a:pPr>
              <a:r>
                <a:rPr kumimoji="0" lang="en-US" sz="700" b="0" i="0" u="none" strike="noStrike" kern="0" cap="none" spc="0" normalizeH="0" baseline="0" noProof="0">
                  <a:ln>
                    <a:noFill/>
                  </a:ln>
                  <a:solidFill>
                    <a:srgbClr val="86BC25">
                      <a:lumMod val="50000"/>
                    </a:srgbClr>
                  </a:solidFill>
                  <a:effectLst/>
                  <a:uLnTx/>
                  <a:uFillTx/>
                  <a:latin typeface="Verdana"/>
                </a:rPr>
                <a:t>Forecast T+1,T+2,T+3,…,T+10</a:t>
              </a:r>
            </a:p>
          </p:txBody>
        </p:sp>
        <p:sp>
          <p:nvSpPr>
            <p:cNvPr id="11" name="TextBox 10">
              <a:extLst>
                <a:ext uri="{FF2B5EF4-FFF2-40B4-BE49-F238E27FC236}">
                  <a16:creationId xmlns:a16="http://schemas.microsoft.com/office/drawing/2014/main" id="{841FDE96-A2A3-4C1E-A2B4-E20DAE2FE530}"/>
                </a:ext>
              </a:extLst>
            </p:cNvPr>
            <p:cNvSpPr txBox="1"/>
            <p:nvPr/>
          </p:nvSpPr>
          <p:spPr>
            <a:xfrm>
              <a:off x="10169672" y="3557021"/>
              <a:ext cx="1448448" cy="10772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600"/>
                </a:spcBef>
                <a:spcAft>
                  <a:spcPts val="0"/>
                </a:spcAft>
                <a:buClrTx/>
                <a:buSzPct val="100000"/>
                <a:buFontTx/>
                <a:buNone/>
                <a:tabLst/>
                <a:defRPr/>
              </a:pPr>
              <a:r>
                <a:rPr kumimoji="0" lang="en-US" sz="700" b="0" i="0" u="none" strike="noStrike" kern="0" cap="none" spc="0" normalizeH="0" baseline="0" noProof="0">
                  <a:ln>
                    <a:noFill/>
                  </a:ln>
                  <a:solidFill>
                    <a:srgbClr val="86BC25">
                      <a:lumMod val="50000"/>
                    </a:srgbClr>
                  </a:solidFill>
                  <a:effectLst/>
                  <a:uLnTx/>
                  <a:uFillTx/>
                  <a:latin typeface="Verdana"/>
                </a:rPr>
                <a:t>Forecast T+1,T+2,T+3,…,T+10</a:t>
              </a:r>
            </a:p>
          </p:txBody>
        </p:sp>
        <p:sp>
          <p:nvSpPr>
            <p:cNvPr id="12" name="TextBox 11">
              <a:extLst>
                <a:ext uri="{FF2B5EF4-FFF2-40B4-BE49-F238E27FC236}">
                  <a16:creationId xmlns:a16="http://schemas.microsoft.com/office/drawing/2014/main" id="{8AFA605E-BCE7-4972-B010-A6018AEAC73A}"/>
                </a:ext>
              </a:extLst>
            </p:cNvPr>
            <p:cNvSpPr txBox="1"/>
            <p:nvPr/>
          </p:nvSpPr>
          <p:spPr>
            <a:xfrm>
              <a:off x="10191426" y="4539570"/>
              <a:ext cx="1448448" cy="10772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600"/>
                </a:spcBef>
                <a:spcAft>
                  <a:spcPts val="0"/>
                </a:spcAft>
                <a:buClrTx/>
                <a:buSzPct val="100000"/>
                <a:buFontTx/>
                <a:buNone/>
                <a:tabLst/>
                <a:defRPr/>
              </a:pPr>
              <a:r>
                <a:rPr kumimoji="0" lang="en-US" sz="700" b="0" i="0" u="none" strike="noStrike" kern="0" cap="none" spc="0" normalizeH="0" baseline="0" noProof="0">
                  <a:ln>
                    <a:noFill/>
                  </a:ln>
                  <a:solidFill>
                    <a:srgbClr val="86BC25">
                      <a:lumMod val="50000"/>
                    </a:srgbClr>
                  </a:solidFill>
                  <a:effectLst/>
                  <a:uLnTx/>
                  <a:uFillTx/>
                  <a:latin typeface="Verdana"/>
                </a:rPr>
                <a:t>Forecast T+1,T+2,T+3,…,T+10</a:t>
              </a:r>
            </a:p>
          </p:txBody>
        </p:sp>
      </p:grpSp>
      <p:sp>
        <p:nvSpPr>
          <p:cNvPr id="3" name="Rectangle 2">
            <a:extLst>
              <a:ext uri="{FF2B5EF4-FFF2-40B4-BE49-F238E27FC236}">
                <a16:creationId xmlns:a16="http://schemas.microsoft.com/office/drawing/2014/main" id="{F82EEDF0-1267-49F8-98E6-FFE27BD1C2E2}"/>
              </a:ext>
            </a:extLst>
          </p:cNvPr>
          <p:cNvSpPr/>
          <p:nvPr/>
        </p:nvSpPr>
        <p:spPr>
          <a:xfrm>
            <a:off x="7356021" y="2369543"/>
            <a:ext cx="3693426" cy="584775"/>
          </a:xfrm>
          <a:prstGeom prst="rect">
            <a:avLst/>
          </a:prstGeom>
        </p:spPr>
        <p:txBody>
          <a:bodyPr wrap="square">
            <a:spAutoFit/>
          </a:bodyPr>
          <a:lstStyle/>
          <a:p>
            <a:r>
              <a:rPr lang="en-US" sz="1600" dirty="0">
                <a:latin typeface="Abadi" panose="020B0604020104020204" pitchFamily="34" charset="0"/>
                <a:ea typeface="+mn-lt"/>
                <a:cs typeface="+mn-lt"/>
              </a:rPr>
              <a:t>Sample importance features selected from Granger causality for each stock </a:t>
            </a:r>
            <a:endParaRPr lang="en-US" sz="1600" dirty="0">
              <a:latin typeface="Abadi" panose="020B0604020104020204" pitchFamily="34" charset="0"/>
            </a:endParaRPr>
          </a:p>
        </p:txBody>
      </p:sp>
      <p:sp>
        <p:nvSpPr>
          <p:cNvPr id="5" name="Rectangle 4">
            <a:extLst>
              <a:ext uri="{FF2B5EF4-FFF2-40B4-BE49-F238E27FC236}">
                <a16:creationId xmlns:a16="http://schemas.microsoft.com/office/drawing/2014/main" id="{DAAAE2F1-C443-8B4F-8948-81786AE4D1DF}"/>
              </a:ext>
            </a:extLst>
          </p:cNvPr>
          <p:cNvSpPr/>
          <p:nvPr/>
        </p:nvSpPr>
        <p:spPr>
          <a:xfrm>
            <a:off x="1487285" y="6432896"/>
            <a:ext cx="7189075"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a:t>
            </a:r>
            <a:r>
              <a:rPr lang="en-US" sz="1200" dirty="0">
                <a:solidFill>
                  <a:srgbClr val="FFFFFF"/>
                </a:solidFill>
                <a:latin typeface="Abadi" panose="020B0604020104020204" pitchFamily="34" charset="0"/>
              </a:rPr>
              <a:t>Methodology</a:t>
            </a:r>
            <a:r>
              <a:rPr lang="en-US" sz="1200" dirty="0">
                <a:solidFill>
                  <a:srgbClr val="7F7F7F"/>
                </a:solidFill>
                <a:latin typeface="Abadi" panose="020B0604020104020204" pitchFamily="34" charset="0"/>
              </a:rPr>
              <a:t>-&gt;Findings-&gt;Conclusions-&gt;Recommendations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272273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434231-F1B4-474A-A43C-1A062BEE0C82}"/>
              </a:ext>
            </a:extLst>
          </p:cNvPr>
          <p:cNvSpPr>
            <a:spLocks noGrp="1"/>
          </p:cNvSpPr>
          <p:nvPr>
            <p:ph type="sldNum" sz="quarter" idx="12"/>
          </p:nvPr>
        </p:nvSpPr>
        <p:spPr/>
        <p:txBody>
          <a:bodyPr/>
          <a:lstStyle/>
          <a:p>
            <a:fld id="{3A98EE3D-8CD1-4C3F-BD1C-C98C9596463C}" type="slidenum">
              <a:rPr lang="en-US" smtClean="0"/>
              <a:t>8</a:t>
            </a:fld>
            <a:endParaRPr lang="en-US"/>
          </a:p>
        </p:txBody>
      </p:sp>
      <p:sp>
        <p:nvSpPr>
          <p:cNvPr id="5" name="Title 4">
            <a:extLst>
              <a:ext uri="{FF2B5EF4-FFF2-40B4-BE49-F238E27FC236}">
                <a16:creationId xmlns:a16="http://schemas.microsoft.com/office/drawing/2014/main" id="{12B59775-3A33-624A-90D3-B593C58DCF17}"/>
              </a:ext>
            </a:extLst>
          </p:cNvPr>
          <p:cNvSpPr>
            <a:spLocks noGrp="1"/>
          </p:cNvSpPr>
          <p:nvPr>
            <p:ph type="title"/>
          </p:nvPr>
        </p:nvSpPr>
        <p:spPr>
          <a:xfrm>
            <a:off x="1097280" y="286603"/>
            <a:ext cx="10058400" cy="678597"/>
          </a:xfrm>
        </p:spPr>
        <p:txBody>
          <a:bodyPr>
            <a:normAutofit fontScale="90000"/>
          </a:bodyPr>
          <a:lstStyle/>
          <a:p>
            <a:r>
              <a:rPr lang="en-US">
                <a:latin typeface="Abadi"/>
              </a:rPr>
              <a:t>                    Portfolio Data</a:t>
            </a:r>
          </a:p>
        </p:txBody>
      </p:sp>
      <p:sp>
        <p:nvSpPr>
          <p:cNvPr id="13" name="Rectangle: Rounded Corners 12">
            <a:extLst>
              <a:ext uri="{FF2B5EF4-FFF2-40B4-BE49-F238E27FC236}">
                <a16:creationId xmlns:a16="http://schemas.microsoft.com/office/drawing/2014/main" id="{02972ED7-7BC9-4C04-95BD-29001A716B74}"/>
              </a:ext>
            </a:extLst>
          </p:cNvPr>
          <p:cNvSpPr/>
          <p:nvPr/>
        </p:nvSpPr>
        <p:spPr>
          <a:xfrm>
            <a:off x="268690" y="1540750"/>
            <a:ext cx="1991360" cy="558800"/>
          </a:xfrm>
          <a:prstGeom prst="roundRect">
            <a:avLst/>
          </a:prstGeom>
          <a:solidFill>
            <a:srgbClr val="578AF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a:rPr>
              <a:t>Stocks</a:t>
            </a:r>
          </a:p>
        </p:txBody>
      </p:sp>
      <p:sp>
        <p:nvSpPr>
          <p:cNvPr id="14" name="Rectangle: Rounded Corners 13">
            <a:extLst>
              <a:ext uri="{FF2B5EF4-FFF2-40B4-BE49-F238E27FC236}">
                <a16:creationId xmlns:a16="http://schemas.microsoft.com/office/drawing/2014/main" id="{8899D33B-9192-49AF-9EA0-789E2F78F90F}"/>
              </a:ext>
            </a:extLst>
          </p:cNvPr>
          <p:cNvSpPr/>
          <p:nvPr/>
        </p:nvSpPr>
        <p:spPr>
          <a:xfrm>
            <a:off x="2804708" y="1540888"/>
            <a:ext cx="1991360" cy="558800"/>
          </a:xfrm>
          <a:prstGeom prst="roundRect">
            <a:avLst/>
          </a:prstGeom>
          <a:solidFill>
            <a:srgbClr val="578AF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a:rPr>
              <a:t>Bonds</a:t>
            </a:r>
          </a:p>
        </p:txBody>
      </p:sp>
      <p:sp>
        <p:nvSpPr>
          <p:cNvPr id="15" name="Rectangle: Rounded Corners 14">
            <a:extLst>
              <a:ext uri="{FF2B5EF4-FFF2-40B4-BE49-F238E27FC236}">
                <a16:creationId xmlns:a16="http://schemas.microsoft.com/office/drawing/2014/main" id="{D3F77F96-B4D1-4202-A9FA-97A1AD8B1F0B}"/>
              </a:ext>
            </a:extLst>
          </p:cNvPr>
          <p:cNvSpPr/>
          <p:nvPr/>
        </p:nvSpPr>
        <p:spPr>
          <a:xfrm>
            <a:off x="5484889" y="1499561"/>
            <a:ext cx="2428240" cy="558800"/>
          </a:xfrm>
          <a:prstGeom prst="roundRect">
            <a:avLst/>
          </a:prstGeom>
          <a:solidFill>
            <a:srgbClr val="578AF8"/>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latin typeface="Abadi"/>
              </a:rPr>
              <a:t>Commodities</a:t>
            </a:r>
          </a:p>
        </p:txBody>
      </p:sp>
      <p:graphicFrame>
        <p:nvGraphicFramePr>
          <p:cNvPr id="19" name="Table 19">
            <a:extLst>
              <a:ext uri="{FF2B5EF4-FFF2-40B4-BE49-F238E27FC236}">
                <a16:creationId xmlns:a16="http://schemas.microsoft.com/office/drawing/2014/main" id="{74235241-58CB-4B41-A7D2-2CA60BE3EDD8}"/>
              </a:ext>
            </a:extLst>
          </p:cNvPr>
          <p:cNvGraphicFramePr>
            <a:graphicFrameLocks noGrp="1"/>
          </p:cNvGraphicFramePr>
          <p:nvPr>
            <p:extLst>
              <p:ext uri="{D42A27DB-BD31-4B8C-83A1-F6EECF244321}">
                <p14:modId xmlns:p14="http://schemas.microsoft.com/office/powerpoint/2010/main" val="474349481"/>
              </p:ext>
            </p:extLst>
          </p:nvPr>
        </p:nvGraphicFramePr>
        <p:xfrm>
          <a:off x="289011" y="2448697"/>
          <a:ext cx="1972882" cy="2521932"/>
        </p:xfrm>
        <a:graphic>
          <a:graphicData uri="http://schemas.openxmlformats.org/drawingml/2006/table">
            <a:tbl>
              <a:tblPr firstRow="1" bandRow="1">
                <a:tableStyleId>{69C7853C-536D-4A76-A0AE-DD22124D55A5}</a:tableStyleId>
              </a:tblPr>
              <a:tblGrid>
                <a:gridCol w="986441">
                  <a:extLst>
                    <a:ext uri="{9D8B030D-6E8A-4147-A177-3AD203B41FA5}">
                      <a16:colId xmlns:a16="http://schemas.microsoft.com/office/drawing/2014/main" val="3615136107"/>
                    </a:ext>
                  </a:extLst>
                </a:gridCol>
                <a:gridCol w="986441">
                  <a:extLst>
                    <a:ext uri="{9D8B030D-6E8A-4147-A177-3AD203B41FA5}">
                      <a16:colId xmlns:a16="http://schemas.microsoft.com/office/drawing/2014/main" val="1228670278"/>
                    </a:ext>
                  </a:extLst>
                </a:gridCol>
              </a:tblGrid>
              <a:tr h="317223">
                <a:tc>
                  <a:txBody>
                    <a:bodyPr/>
                    <a:lstStyle/>
                    <a:p>
                      <a:r>
                        <a:rPr lang="en-US" sz="1600">
                          <a:latin typeface="Abadi"/>
                        </a:rPr>
                        <a:t>Name</a:t>
                      </a:r>
                    </a:p>
                  </a:txBody>
                  <a:tcPr/>
                </a:tc>
                <a:tc>
                  <a:txBody>
                    <a:bodyPr/>
                    <a:lstStyle/>
                    <a:p>
                      <a:pPr lvl="0">
                        <a:buNone/>
                      </a:pPr>
                      <a:r>
                        <a:rPr lang="en-US" sz="1600">
                          <a:latin typeface="Abadi"/>
                        </a:rPr>
                        <a:t>Ticker</a:t>
                      </a:r>
                    </a:p>
                  </a:txBody>
                  <a:tcPr/>
                </a:tc>
                <a:extLst>
                  <a:ext uri="{0D108BD9-81ED-4DB2-BD59-A6C34878D82A}">
                    <a16:rowId xmlns:a16="http://schemas.microsoft.com/office/drawing/2014/main" val="1496893600"/>
                  </a:ext>
                </a:extLst>
              </a:tr>
              <a:tr h="299096">
                <a:tc>
                  <a:txBody>
                    <a:bodyPr/>
                    <a:lstStyle/>
                    <a:p>
                      <a:r>
                        <a:rPr lang="en-US" sz="1400">
                          <a:latin typeface="Abadi"/>
                        </a:rPr>
                        <a:t>Apple</a:t>
                      </a:r>
                    </a:p>
                  </a:txBody>
                  <a:tcPr/>
                </a:tc>
                <a:tc>
                  <a:txBody>
                    <a:bodyPr/>
                    <a:lstStyle/>
                    <a:p>
                      <a:r>
                        <a:rPr lang="en-US" sz="1400">
                          <a:latin typeface="Abadi"/>
                        </a:rPr>
                        <a:t>AAPL</a:t>
                      </a:r>
                    </a:p>
                  </a:txBody>
                  <a:tcPr/>
                </a:tc>
                <a:extLst>
                  <a:ext uri="{0D108BD9-81ED-4DB2-BD59-A6C34878D82A}">
                    <a16:rowId xmlns:a16="http://schemas.microsoft.com/office/drawing/2014/main" val="2826233648"/>
                  </a:ext>
                </a:extLst>
              </a:tr>
              <a:tr h="525684">
                <a:tc>
                  <a:txBody>
                    <a:bodyPr/>
                    <a:lstStyle/>
                    <a:p>
                      <a:r>
                        <a:rPr lang="en-US" sz="1400">
                          <a:latin typeface="abadi Book"/>
                        </a:rPr>
                        <a:t>Microsoft</a:t>
                      </a:r>
                    </a:p>
                  </a:txBody>
                  <a:tcPr/>
                </a:tc>
                <a:tc>
                  <a:txBody>
                    <a:bodyPr/>
                    <a:lstStyle/>
                    <a:p>
                      <a:r>
                        <a:rPr lang="en-US" sz="1400">
                          <a:latin typeface="Abadi"/>
                        </a:rPr>
                        <a:t>MSFT</a:t>
                      </a:r>
                    </a:p>
                  </a:txBody>
                  <a:tcPr/>
                </a:tc>
                <a:extLst>
                  <a:ext uri="{0D108BD9-81ED-4DB2-BD59-A6C34878D82A}">
                    <a16:rowId xmlns:a16="http://schemas.microsoft.com/office/drawing/2014/main" val="3992947359"/>
                  </a:ext>
                </a:extLst>
              </a:tr>
              <a:tr h="525684">
                <a:tc>
                  <a:txBody>
                    <a:bodyPr/>
                    <a:lstStyle/>
                    <a:p>
                      <a:r>
                        <a:rPr lang="en-US" sz="1400"/>
                        <a:t>Amazon</a:t>
                      </a:r>
                    </a:p>
                  </a:txBody>
                  <a:tcPr/>
                </a:tc>
                <a:tc>
                  <a:txBody>
                    <a:bodyPr/>
                    <a:lstStyle/>
                    <a:p>
                      <a:r>
                        <a:rPr lang="en-US" sz="1400">
                          <a:latin typeface="Abadi"/>
                        </a:rPr>
                        <a:t>AMZN</a:t>
                      </a:r>
                    </a:p>
                  </a:txBody>
                  <a:tcPr/>
                </a:tc>
                <a:extLst>
                  <a:ext uri="{0D108BD9-81ED-4DB2-BD59-A6C34878D82A}">
                    <a16:rowId xmlns:a16="http://schemas.microsoft.com/office/drawing/2014/main" val="4052573178"/>
                  </a:ext>
                </a:extLst>
              </a:tr>
              <a:tr h="525684">
                <a:tc>
                  <a:txBody>
                    <a:bodyPr/>
                    <a:lstStyle/>
                    <a:p>
                      <a:r>
                        <a:rPr lang="en-US" sz="1400"/>
                        <a:t>Google</a:t>
                      </a:r>
                    </a:p>
                  </a:txBody>
                  <a:tcPr/>
                </a:tc>
                <a:tc>
                  <a:txBody>
                    <a:bodyPr/>
                    <a:lstStyle/>
                    <a:p>
                      <a:r>
                        <a:rPr lang="en-US" sz="1400">
                          <a:latin typeface="Abadi"/>
                        </a:rPr>
                        <a:t>GOOG</a:t>
                      </a:r>
                    </a:p>
                  </a:txBody>
                  <a:tcPr/>
                </a:tc>
                <a:extLst>
                  <a:ext uri="{0D108BD9-81ED-4DB2-BD59-A6C34878D82A}">
                    <a16:rowId xmlns:a16="http://schemas.microsoft.com/office/drawing/2014/main" val="1731573550"/>
                  </a:ext>
                </a:extLst>
              </a:tr>
              <a:tr h="299096">
                <a:tc>
                  <a:txBody>
                    <a:bodyPr/>
                    <a:lstStyle/>
                    <a:p>
                      <a:r>
                        <a:rPr lang="en-US" sz="1400"/>
                        <a:t>Tesla</a:t>
                      </a:r>
                    </a:p>
                  </a:txBody>
                  <a:tcPr/>
                </a:tc>
                <a:tc>
                  <a:txBody>
                    <a:bodyPr/>
                    <a:lstStyle/>
                    <a:p>
                      <a:r>
                        <a:rPr lang="en-US" sz="1400">
                          <a:latin typeface="Abadi"/>
                        </a:rPr>
                        <a:t>TSLA</a:t>
                      </a:r>
                    </a:p>
                  </a:txBody>
                  <a:tcPr/>
                </a:tc>
                <a:extLst>
                  <a:ext uri="{0D108BD9-81ED-4DB2-BD59-A6C34878D82A}">
                    <a16:rowId xmlns:a16="http://schemas.microsoft.com/office/drawing/2014/main" val="2513178850"/>
                  </a:ext>
                </a:extLst>
              </a:tr>
            </a:tbl>
          </a:graphicData>
        </a:graphic>
      </p:graphicFrame>
      <p:graphicFrame>
        <p:nvGraphicFramePr>
          <p:cNvPr id="20" name="Table 20">
            <a:extLst>
              <a:ext uri="{FF2B5EF4-FFF2-40B4-BE49-F238E27FC236}">
                <a16:creationId xmlns:a16="http://schemas.microsoft.com/office/drawing/2014/main" id="{BE8FB21A-E6A1-4F97-BE75-0265FB110E5E}"/>
              </a:ext>
            </a:extLst>
          </p:cNvPr>
          <p:cNvGraphicFramePr>
            <a:graphicFrameLocks noGrp="1"/>
          </p:cNvGraphicFramePr>
          <p:nvPr>
            <p:extLst>
              <p:ext uri="{D42A27DB-BD31-4B8C-83A1-F6EECF244321}">
                <p14:modId xmlns:p14="http://schemas.microsoft.com/office/powerpoint/2010/main" val="3102568407"/>
              </p:ext>
            </p:extLst>
          </p:nvPr>
        </p:nvGraphicFramePr>
        <p:xfrm>
          <a:off x="2795236" y="2778815"/>
          <a:ext cx="2088040" cy="1259840"/>
        </p:xfrm>
        <a:graphic>
          <a:graphicData uri="http://schemas.openxmlformats.org/drawingml/2006/table">
            <a:tbl>
              <a:tblPr firstRow="1" bandRow="1">
                <a:tableStyleId>{306799F8-075E-4A3A-A7F6-7FBC6576F1A4}</a:tableStyleId>
              </a:tblPr>
              <a:tblGrid>
                <a:gridCol w="1044020">
                  <a:extLst>
                    <a:ext uri="{9D8B030D-6E8A-4147-A177-3AD203B41FA5}">
                      <a16:colId xmlns:a16="http://schemas.microsoft.com/office/drawing/2014/main" val="50661514"/>
                    </a:ext>
                  </a:extLst>
                </a:gridCol>
                <a:gridCol w="1044020">
                  <a:extLst>
                    <a:ext uri="{9D8B030D-6E8A-4147-A177-3AD203B41FA5}">
                      <a16:colId xmlns:a16="http://schemas.microsoft.com/office/drawing/2014/main" val="2724875074"/>
                    </a:ext>
                  </a:extLst>
                </a:gridCol>
              </a:tblGrid>
              <a:tr h="370840">
                <a:tc>
                  <a:txBody>
                    <a:bodyPr/>
                    <a:lstStyle/>
                    <a:p>
                      <a:r>
                        <a:rPr lang="en-US" sz="1600"/>
                        <a:t>Name</a:t>
                      </a:r>
                    </a:p>
                  </a:txBody>
                  <a:tcPr/>
                </a:tc>
                <a:tc>
                  <a:txBody>
                    <a:bodyPr/>
                    <a:lstStyle/>
                    <a:p>
                      <a:r>
                        <a:rPr lang="en-US" sz="1600"/>
                        <a:t>Ticker</a:t>
                      </a:r>
                    </a:p>
                  </a:txBody>
                  <a:tcPr/>
                </a:tc>
                <a:extLst>
                  <a:ext uri="{0D108BD9-81ED-4DB2-BD59-A6C34878D82A}">
                    <a16:rowId xmlns:a16="http://schemas.microsoft.com/office/drawing/2014/main" val="3706234059"/>
                  </a:ext>
                </a:extLst>
              </a:tr>
              <a:tr h="370840">
                <a:tc>
                  <a:txBody>
                    <a:bodyPr/>
                    <a:lstStyle/>
                    <a:p>
                      <a:r>
                        <a:rPr lang="en-US" sz="1400" dirty="0">
                          <a:solidFill>
                            <a:schemeClr val="tx1"/>
                          </a:solidFill>
                        </a:rPr>
                        <a:t>HCA healthcare</a:t>
                      </a:r>
                    </a:p>
                  </a:txBody>
                  <a:tcPr/>
                </a:tc>
                <a:tc>
                  <a:txBody>
                    <a:bodyPr/>
                    <a:lstStyle/>
                    <a:p>
                      <a:r>
                        <a:rPr lang="en-US" sz="1400">
                          <a:solidFill>
                            <a:schemeClr val="tx1"/>
                          </a:solidFill>
                        </a:rPr>
                        <a:t>HCA</a:t>
                      </a:r>
                    </a:p>
                  </a:txBody>
                  <a:tcPr/>
                </a:tc>
                <a:extLst>
                  <a:ext uri="{0D108BD9-81ED-4DB2-BD59-A6C34878D82A}">
                    <a16:rowId xmlns:a16="http://schemas.microsoft.com/office/drawing/2014/main" val="1456995120"/>
                  </a:ext>
                </a:extLst>
              </a:tr>
              <a:tr h="370840">
                <a:tc>
                  <a:txBody>
                    <a:bodyPr/>
                    <a:lstStyle/>
                    <a:p>
                      <a:r>
                        <a:rPr lang="en-US" sz="1400" dirty="0">
                          <a:solidFill>
                            <a:schemeClr val="tx1"/>
                          </a:solidFill>
                        </a:rPr>
                        <a:t>Vortex</a:t>
                      </a:r>
                    </a:p>
                  </a:txBody>
                  <a:tcPr/>
                </a:tc>
                <a:tc>
                  <a:txBody>
                    <a:bodyPr/>
                    <a:lstStyle/>
                    <a:p>
                      <a:r>
                        <a:rPr lang="en-US" sz="1400" dirty="0">
                          <a:solidFill>
                            <a:schemeClr val="tx1"/>
                          </a:solidFill>
                        </a:rPr>
                        <a:t>VRTX</a:t>
                      </a:r>
                    </a:p>
                  </a:txBody>
                  <a:tcPr/>
                </a:tc>
                <a:extLst>
                  <a:ext uri="{0D108BD9-81ED-4DB2-BD59-A6C34878D82A}">
                    <a16:rowId xmlns:a16="http://schemas.microsoft.com/office/drawing/2014/main" val="3837047503"/>
                  </a:ext>
                </a:extLst>
              </a:tr>
            </a:tbl>
          </a:graphicData>
        </a:graphic>
      </p:graphicFrame>
      <p:graphicFrame>
        <p:nvGraphicFramePr>
          <p:cNvPr id="21" name="Table 20">
            <a:extLst>
              <a:ext uri="{FF2B5EF4-FFF2-40B4-BE49-F238E27FC236}">
                <a16:creationId xmlns:a16="http://schemas.microsoft.com/office/drawing/2014/main" id="{FCE4B62F-CA6F-4CD1-8BC1-83289BC7D46E}"/>
              </a:ext>
            </a:extLst>
          </p:cNvPr>
          <p:cNvGraphicFramePr>
            <a:graphicFrameLocks noGrp="1"/>
          </p:cNvGraphicFramePr>
          <p:nvPr>
            <p:extLst>
              <p:ext uri="{D42A27DB-BD31-4B8C-83A1-F6EECF244321}">
                <p14:modId xmlns:p14="http://schemas.microsoft.com/office/powerpoint/2010/main" val="2315700122"/>
              </p:ext>
            </p:extLst>
          </p:nvPr>
        </p:nvGraphicFramePr>
        <p:xfrm>
          <a:off x="5759896" y="2808691"/>
          <a:ext cx="2006519" cy="1089915"/>
        </p:xfrm>
        <a:graphic>
          <a:graphicData uri="http://schemas.openxmlformats.org/drawingml/2006/table">
            <a:tbl>
              <a:tblPr firstRow="1" bandRow="1">
                <a:tableStyleId>{306799F8-075E-4A3A-A7F6-7FBC6576F1A4}</a:tableStyleId>
              </a:tblPr>
              <a:tblGrid>
                <a:gridCol w="1006486">
                  <a:extLst>
                    <a:ext uri="{9D8B030D-6E8A-4147-A177-3AD203B41FA5}">
                      <a16:colId xmlns:a16="http://schemas.microsoft.com/office/drawing/2014/main" val="50661514"/>
                    </a:ext>
                  </a:extLst>
                </a:gridCol>
                <a:gridCol w="1000033">
                  <a:extLst>
                    <a:ext uri="{9D8B030D-6E8A-4147-A177-3AD203B41FA5}">
                      <a16:colId xmlns:a16="http://schemas.microsoft.com/office/drawing/2014/main" val="2724875074"/>
                    </a:ext>
                  </a:extLst>
                </a:gridCol>
              </a:tblGrid>
              <a:tr h="348235">
                <a:tc>
                  <a:txBody>
                    <a:bodyPr/>
                    <a:lstStyle/>
                    <a:p>
                      <a:r>
                        <a:rPr lang="en-US" sz="1600"/>
                        <a:t>Name</a:t>
                      </a:r>
                    </a:p>
                  </a:txBody>
                  <a:tcPr/>
                </a:tc>
                <a:tc>
                  <a:txBody>
                    <a:bodyPr/>
                    <a:lstStyle/>
                    <a:p>
                      <a:r>
                        <a:rPr lang="en-US" sz="1600"/>
                        <a:t>Ticker</a:t>
                      </a:r>
                    </a:p>
                  </a:txBody>
                  <a:tcPr/>
                </a:tc>
                <a:extLst>
                  <a:ext uri="{0D108BD9-81ED-4DB2-BD59-A6C34878D82A}">
                    <a16:rowId xmlns:a16="http://schemas.microsoft.com/office/drawing/2014/main" val="3706234059"/>
                  </a:ext>
                </a:extLst>
              </a:tr>
              <a:tr h="370840">
                <a:tc>
                  <a:txBody>
                    <a:bodyPr/>
                    <a:lstStyle/>
                    <a:p>
                      <a:r>
                        <a:rPr lang="en-US" sz="1400" dirty="0">
                          <a:solidFill>
                            <a:schemeClr val="tx1"/>
                          </a:solidFill>
                        </a:rPr>
                        <a:t>Bitcoin</a:t>
                      </a:r>
                    </a:p>
                  </a:txBody>
                  <a:tcPr/>
                </a:tc>
                <a:tc>
                  <a:txBody>
                    <a:bodyPr/>
                    <a:lstStyle/>
                    <a:p>
                      <a:r>
                        <a:rPr lang="en-US" sz="1400">
                          <a:solidFill>
                            <a:schemeClr val="tx1"/>
                          </a:solidFill>
                        </a:rPr>
                        <a:t>BTC-USD</a:t>
                      </a:r>
                    </a:p>
                  </a:txBody>
                  <a:tcPr/>
                </a:tc>
                <a:extLst>
                  <a:ext uri="{0D108BD9-81ED-4DB2-BD59-A6C34878D82A}">
                    <a16:rowId xmlns:a16="http://schemas.microsoft.com/office/drawing/2014/main" val="1456995120"/>
                  </a:ext>
                </a:extLst>
              </a:tr>
              <a:tr h="370840">
                <a:tc>
                  <a:txBody>
                    <a:bodyPr/>
                    <a:lstStyle/>
                    <a:p>
                      <a:r>
                        <a:rPr lang="en-US" sz="1400" dirty="0">
                          <a:solidFill>
                            <a:schemeClr val="tx1"/>
                          </a:solidFill>
                        </a:rPr>
                        <a:t>Palladium</a:t>
                      </a:r>
                    </a:p>
                  </a:txBody>
                  <a:tcPr/>
                </a:tc>
                <a:tc>
                  <a:txBody>
                    <a:bodyPr/>
                    <a:lstStyle/>
                    <a:p>
                      <a:r>
                        <a:rPr lang="en-US" sz="1400" dirty="0">
                          <a:solidFill>
                            <a:schemeClr val="tx1"/>
                          </a:solidFill>
                        </a:rPr>
                        <a:t>PA=F</a:t>
                      </a:r>
                    </a:p>
                  </a:txBody>
                  <a:tcPr/>
                </a:tc>
                <a:extLst>
                  <a:ext uri="{0D108BD9-81ED-4DB2-BD59-A6C34878D82A}">
                    <a16:rowId xmlns:a16="http://schemas.microsoft.com/office/drawing/2014/main" val="3837047503"/>
                  </a:ext>
                </a:extLst>
              </a:tr>
            </a:tbl>
          </a:graphicData>
        </a:graphic>
      </p:graphicFrame>
      <p:sp>
        <p:nvSpPr>
          <p:cNvPr id="2" name="TextBox 1">
            <a:extLst>
              <a:ext uri="{FF2B5EF4-FFF2-40B4-BE49-F238E27FC236}">
                <a16:creationId xmlns:a16="http://schemas.microsoft.com/office/drawing/2014/main" id="{6400C38C-53EA-4D74-95F5-E8A0460E221B}"/>
              </a:ext>
            </a:extLst>
          </p:cNvPr>
          <p:cNvSpPr txBox="1"/>
          <p:nvPr/>
        </p:nvSpPr>
        <p:spPr>
          <a:xfrm>
            <a:off x="8874211" y="2356021"/>
            <a:ext cx="2743199" cy="2957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latin typeface="Abadi"/>
              </a:rPr>
              <a:t>Dataset : Time series data for all the 9 assets from 2014-01-01 to the present data</a:t>
            </a:r>
            <a:endParaRPr lang="en-US" dirty="0"/>
          </a:p>
          <a:p>
            <a:pPr marL="285750" indent="-285750">
              <a:lnSpc>
                <a:spcPct val="150000"/>
              </a:lnSpc>
              <a:buFont typeface="Arial"/>
              <a:buChar char="•"/>
            </a:pPr>
            <a:r>
              <a:rPr lang="en-US" dirty="0">
                <a:latin typeface="Abadi"/>
              </a:rPr>
              <a:t>Data source : Webscraping from </a:t>
            </a:r>
            <a:r>
              <a:rPr lang="en-US" dirty="0" err="1">
                <a:latin typeface="Abadi"/>
              </a:rPr>
              <a:t>yfinance</a:t>
            </a:r>
            <a:r>
              <a:rPr lang="en-US" dirty="0">
                <a:latin typeface="Abadi"/>
              </a:rPr>
              <a:t> website</a:t>
            </a:r>
          </a:p>
        </p:txBody>
      </p:sp>
      <p:sp>
        <p:nvSpPr>
          <p:cNvPr id="3" name="TextBox 2">
            <a:extLst>
              <a:ext uri="{FF2B5EF4-FFF2-40B4-BE49-F238E27FC236}">
                <a16:creationId xmlns:a16="http://schemas.microsoft.com/office/drawing/2014/main" id="{1388575A-FF5A-4C4D-A8AD-967938DED2D0}"/>
              </a:ext>
            </a:extLst>
          </p:cNvPr>
          <p:cNvSpPr txBox="1"/>
          <p:nvPr/>
        </p:nvSpPr>
        <p:spPr>
          <a:xfrm>
            <a:off x="4805491" y="4589247"/>
            <a:ext cx="36184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T</a:t>
            </a:r>
            <a:r>
              <a:rPr lang="en-US" dirty="0">
                <a:latin typeface="Abadi"/>
              </a:rPr>
              <a:t>raining data : 2014-01-01 to 2018-12-01</a:t>
            </a:r>
            <a:endParaRPr lang="en-US" dirty="0"/>
          </a:p>
          <a:p>
            <a:pPr marL="285750" indent="-285750">
              <a:buFont typeface="Arial"/>
              <a:buChar char="•"/>
            </a:pPr>
            <a:r>
              <a:rPr lang="en-US" dirty="0">
                <a:latin typeface="Abadi"/>
              </a:rPr>
              <a:t>Test data : 2019-01-01 to the present day</a:t>
            </a:r>
          </a:p>
        </p:txBody>
      </p:sp>
      <p:sp>
        <p:nvSpPr>
          <p:cNvPr id="6" name="TextBox 5">
            <a:extLst>
              <a:ext uri="{FF2B5EF4-FFF2-40B4-BE49-F238E27FC236}">
                <a16:creationId xmlns:a16="http://schemas.microsoft.com/office/drawing/2014/main" id="{FFC3357E-2B4E-5B4F-AA33-3B909684D5A8}"/>
              </a:ext>
            </a:extLst>
          </p:cNvPr>
          <p:cNvSpPr txBox="1"/>
          <p:nvPr/>
        </p:nvSpPr>
        <p:spPr>
          <a:xfrm>
            <a:off x="9112469" y="1397876"/>
            <a:ext cx="2585545" cy="646331"/>
          </a:xfrm>
          <a:prstGeom prst="rect">
            <a:avLst/>
          </a:prstGeom>
          <a:noFill/>
        </p:spPr>
        <p:txBody>
          <a:bodyPr wrap="square" rtlCol="0">
            <a:spAutoFit/>
          </a:bodyPr>
          <a:lstStyle/>
          <a:p>
            <a:r>
              <a:rPr lang="en-US" dirty="0">
                <a:latin typeface="Abadi" panose="020B0604020104020204" pitchFamily="34" charset="0"/>
              </a:rPr>
              <a:t>Total portfolio capital : $1 Million </a:t>
            </a:r>
          </a:p>
        </p:txBody>
      </p:sp>
      <p:sp>
        <p:nvSpPr>
          <p:cNvPr id="7" name="TextBox 6">
            <a:extLst>
              <a:ext uri="{FF2B5EF4-FFF2-40B4-BE49-F238E27FC236}">
                <a16:creationId xmlns:a16="http://schemas.microsoft.com/office/drawing/2014/main" id="{3D8193BE-D96E-1E49-B84A-C60079828E65}"/>
              </a:ext>
            </a:extLst>
          </p:cNvPr>
          <p:cNvSpPr txBox="1"/>
          <p:nvPr/>
        </p:nvSpPr>
        <p:spPr>
          <a:xfrm>
            <a:off x="1671145" y="5313113"/>
            <a:ext cx="3212131" cy="369332"/>
          </a:xfrm>
          <a:prstGeom prst="rect">
            <a:avLst/>
          </a:prstGeom>
          <a:noFill/>
        </p:spPr>
        <p:txBody>
          <a:bodyPr wrap="square" rtlCol="0">
            <a:spAutoFit/>
          </a:bodyPr>
          <a:lstStyle/>
          <a:p>
            <a:r>
              <a:rPr lang="en-US" dirty="0">
                <a:latin typeface="Abadi" panose="020B0604020104020204" pitchFamily="34" charset="0"/>
              </a:rPr>
              <a:t>Training data rows : 1652</a:t>
            </a:r>
          </a:p>
        </p:txBody>
      </p:sp>
      <p:sp>
        <p:nvSpPr>
          <p:cNvPr id="16" name="Rectangle 15">
            <a:extLst>
              <a:ext uri="{FF2B5EF4-FFF2-40B4-BE49-F238E27FC236}">
                <a16:creationId xmlns:a16="http://schemas.microsoft.com/office/drawing/2014/main" id="{9792B86E-522B-6D44-8630-5AC194243A05}"/>
              </a:ext>
            </a:extLst>
          </p:cNvPr>
          <p:cNvSpPr/>
          <p:nvPr/>
        </p:nvSpPr>
        <p:spPr>
          <a:xfrm>
            <a:off x="1487285" y="6432896"/>
            <a:ext cx="7189075"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a:t>
            </a:r>
            <a:r>
              <a:rPr lang="en-US" sz="1200" dirty="0">
                <a:solidFill>
                  <a:srgbClr val="FFFFFF"/>
                </a:solidFill>
                <a:latin typeface="Abadi" panose="020B0604020104020204" pitchFamily="34" charset="0"/>
              </a:rPr>
              <a:t>Methodology</a:t>
            </a:r>
            <a:r>
              <a:rPr lang="en-US" sz="1200" dirty="0">
                <a:solidFill>
                  <a:srgbClr val="7F7F7F"/>
                </a:solidFill>
                <a:latin typeface="Abadi" panose="020B0604020104020204" pitchFamily="34" charset="0"/>
              </a:rPr>
              <a:t>-&gt;Findings-&gt;Conclusions-&gt;Recommendations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279753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434231-F1B4-474A-A43C-1A062BEE0C82}"/>
              </a:ext>
            </a:extLst>
          </p:cNvPr>
          <p:cNvSpPr>
            <a:spLocks noGrp="1"/>
          </p:cNvSpPr>
          <p:nvPr>
            <p:ph type="sldNum" sz="quarter" idx="12"/>
          </p:nvPr>
        </p:nvSpPr>
        <p:spPr/>
        <p:txBody>
          <a:bodyPr/>
          <a:lstStyle/>
          <a:p>
            <a:fld id="{3A98EE3D-8CD1-4C3F-BD1C-C98C9596463C}" type="slidenum">
              <a:rPr lang="en-US" smtClean="0"/>
              <a:t>9</a:t>
            </a:fld>
            <a:endParaRPr lang="en-US"/>
          </a:p>
        </p:txBody>
      </p:sp>
      <p:sp>
        <p:nvSpPr>
          <p:cNvPr id="5" name="Title 4">
            <a:extLst>
              <a:ext uri="{FF2B5EF4-FFF2-40B4-BE49-F238E27FC236}">
                <a16:creationId xmlns:a16="http://schemas.microsoft.com/office/drawing/2014/main" id="{12B59775-3A33-624A-90D3-B593C58DCF17}"/>
              </a:ext>
            </a:extLst>
          </p:cNvPr>
          <p:cNvSpPr>
            <a:spLocks noGrp="1"/>
          </p:cNvSpPr>
          <p:nvPr>
            <p:ph type="title"/>
          </p:nvPr>
        </p:nvSpPr>
        <p:spPr>
          <a:xfrm>
            <a:off x="375920" y="286603"/>
            <a:ext cx="10779760" cy="729397"/>
          </a:xfrm>
        </p:spPr>
        <p:txBody>
          <a:bodyPr/>
          <a:lstStyle/>
          <a:p>
            <a:r>
              <a:rPr lang="en-US" sz="3600">
                <a:latin typeface="Abadi"/>
              </a:rPr>
              <a:t>                         Descriptive Analyses</a:t>
            </a:r>
            <a:endParaRPr lang="en-US"/>
          </a:p>
        </p:txBody>
      </p:sp>
      <p:pic>
        <p:nvPicPr>
          <p:cNvPr id="2" name="Picture 2" descr="Chart, scatter chart&#10;&#10;Description automatically generated">
            <a:extLst>
              <a:ext uri="{FF2B5EF4-FFF2-40B4-BE49-F238E27FC236}">
                <a16:creationId xmlns:a16="http://schemas.microsoft.com/office/drawing/2014/main" id="{DE652BFC-3A0F-46DF-B34B-BDA37CA13803}"/>
              </a:ext>
            </a:extLst>
          </p:cNvPr>
          <p:cNvPicPr>
            <a:picLocks noChangeAspect="1"/>
          </p:cNvPicPr>
          <p:nvPr/>
        </p:nvPicPr>
        <p:blipFill>
          <a:blip r:embed="rId2"/>
          <a:stretch>
            <a:fillRect/>
          </a:stretch>
        </p:blipFill>
        <p:spPr>
          <a:xfrm>
            <a:off x="0" y="1026136"/>
            <a:ext cx="4835139" cy="3528707"/>
          </a:xfrm>
          <a:prstGeom prst="rect">
            <a:avLst/>
          </a:prstGeom>
        </p:spPr>
      </p:pic>
      <p:pic>
        <p:nvPicPr>
          <p:cNvPr id="3" name="Picture 5" descr="Chart, bar chart&#10;&#10;Description automatically generated">
            <a:extLst>
              <a:ext uri="{FF2B5EF4-FFF2-40B4-BE49-F238E27FC236}">
                <a16:creationId xmlns:a16="http://schemas.microsoft.com/office/drawing/2014/main" id="{B25D9C63-5E33-423A-BDFB-142A0A759764}"/>
              </a:ext>
            </a:extLst>
          </p:cNvPr>
          <p:cNvPicPr>
            <a:picLocks noChangeAspect="1"/>
          </p:cNvPicPr>
          <p:nvPr/>
        </p:nvPicPr>
        <p:blipFill>
          <a:blip r:embed="rId3"/>
          <a:stretch>
            <a:fillRect/>
          </a:stretch>
        </p:blipFill>
        <p:spPr>
          <a:xfrm>
            <a:off x="4981460" y="3684055"/>
            <a:ext cx="5066430" cy="2473623"/>
          </a:xfrm>
          <a:prstGeom prst="rect">
            <a:avLst/>
          </a:prstGeom>
        </p:spPr>
      </p:pic>
      <p:pic>
        <p:nvPicPr>
          <p:cNvPr id="6" name="Picture 6" descr="Chart, bar chart&#10;&#10;Description automatically generated">
            <a:extLst>
              <a:ext uri="{FF2B5EF4-FFF2-40B4-BE49-F238E27FC236}">
                <a16:creationId xmlns:a16="http://schemas.microsoft.com/office/drawing/2014/main" id="{C73E1CD0-40D7-4BCC-916D-6640D4BBA2F4}"/>
              </a:ext>
            </a:extLst>
          </p:cNvPr>
          <p:cNvPicPr>
            <a:picLocks noChangeAspect="1"/>
          </p:cNvPicPr>
          <p:nvPr/>
        </p:nvPicPr>
        <p:blipFill>
          <a:blip r:embed="rId4"/>
          <a:stretch>
            <a:fillRect/>
          </a:stretch>
        </p:blipFill>
        <p:spPr>
          <a:xfrm>
            <a:off x="7112655" y="1085714"/>
            <a:ext cx="4835138" cy="2428113"/>
          </a:xfrm>
          <a:prstGeom prst="rect">
            <a:avLst/>
          </a:prstGeom>
        </p:spPr>
      </p:pic>
      <p:sp>
        <p:nvSpPr>
          <p:cNvPr id="7" name="TextBox 6">
            <a:extLst>
              <a:ext uri="{FF2B5EF4-FFF2-40B4-BE49-F238E27FC236}">
                <a16:creationId xmlns:a16="http://schemas.microsoft.com/office/drawing/2014/main" id="{6691AB47-8131-F74B-8D3C-B1299ADB61AB}"/>
              </a:ext>
            </a:extLst>
          </p:cNvPr>
          <p:cNvSpPr txBox="1"/>
          <p:nvPr/>
        </p:nvSpPr>
        <p:spPr>
          <a:xfrm>
            <a:off x="1097280" y="4825507"/>
            <a:ext cx="2427890" cy="646331"/>
          </a:xfrm>
          <a:prstGeom prst="rect">
            <a:avLst/>
          </a:prstGeom>
          <a:noFill/>
        </p:spPr>
        <p:txBody>
          <a:bodyPr wrap="square" rtlCol="0">
            <a:spAutoFit/>
          </a:bodyPr>
          <a:lstStyle/>
          <a:p>
            <a:r>
              <a:rPr lang="en-US" dirty="0">
                <a:latin typeface="Abadi" panose="020B0604020104020204" pitchFamily="34" charset="0"/>
              </a:rPr>
              <a:t>Risk vs return for all the assets </a:t>
            </a:r>
          </a:p>
        </p:txBody>
      </p:sp>
      <p:sp>
        <p:nvSpPr>
          <p:cNvPr id="8" name="TextBox 7">
            <a:extLst>
              <a:ext uri="{FF2B5EF4-FFF2-40B4-BE49-F238E27FC236}">
                <a16:creationId xmlns:a16="http://schemas.microsoft.com/office/drawing/2014/main" id="{9D9763DB-BAF1-2E44-906B-5550F8E920E3}"/>
              </a:ext>
            </a:extLst>
          </p:cNvPr>
          <p:cNvSpPr txBox="1"/>
          <p:nvPr/>
        </p:nvSpPr>
        <p:spPr>
          <a:xfrm>
            <a:off x="9764110" y="4535847"/>
            <a:ext cx="2427890" cy="646331"/>
          </a:xfrm>
          <a:prstGeom prst="rect">
            <a:avLst/>
          </a:prstGeom>
          <a:noFill/>
        </p:spPr>
        <p:txBody>
          <a:bodyPr wrap="square" rtlCol="0">
            <a:spAutoFit/>
          </a:bodyPr>
          <a:lstStyle/>
          <a:p>
            <a:r>
              <a:rPr lang="en-US" dirty="0">
                <a:latin typeface="Abadi" panose="020B0604020104020204" pitchFamily="34" charset="0"/>
              </a:rPr>
              <a:t>Beta(variance) of each asset against S&amp;P 500</a:t>
            </a:r>
          </a:p>
        </p:txBody>
      </p:sp>
      <p:sp>
        <p:nvSpPr>
          <p:cNvPr id="9" name="TextBox 8">
            <a:extLst>
              <a:ext uri="{FF2B5EF4-FFF2-40B4-BE49-F238E27FC236}">
                <a16:creationId xmlns:a16="http://schemas.microsoft.com/office/drawing/2014/main" id="{1CADD1F0-2B57-4F4C-8CB1-D30FB54AE1B7}"/>
              </a:ext>
            </a:extLst>
          </p:cNvPr>
          <p:cNvSpPr txBox="1"/>
          <p:nvPr/>
        </p:nvSpPr>
        <p:spPr>
          <a:xfrm>
            <a:off x="4882055" y="1477962"/>
            <a:ext cx="2427890" cy="923330"/>
          </a:xfrm>
          <a:prstGeom prst="rect">
            <a:avLst/>
          </a:prstGeom>
          <a:noFill/>
        </p:spPr>
        <p:txBody>
          <a:bodyPr wrap="square" rtlCol="0">
            <a:spAutoFit/>
          </a:bodyPr>
          <a:lstStyle/>
          <a:p>
            <a:r>
              <a:rPr lang="en-US" dirty="0">
                <a:latin typeface="Abadi" panose="020B0604020104020204" pitchFamily="34" charset="0"/>
              </a:rPr>
              <a:t>Correlation of all the assets against S&amp;P 500</a:t>
            </a:r>
          </a:p>
        </p:txBody>
      </p:sp>
      <p:sp>
        <p:nvSpPr>
          <p:cNvPr id="10" name="Rectangle 9">
            <a:extLst>
              <a:ext uri="{FF2B5EF4-FFF2-40B4-BE49-F238E27FC236}">
                <a16:creationId xmlns:a16="http://schemas.microsoft.com/office/drawing/2014/main" id="{1F6FEB42-379E-9C43-AEDC-DB7EF2A8B617}"/>
              </a:ext>
            </a:extLst>
          </p:cNvPr>
          <p:cNvSpPr/>
          <p:nvPr/>
        </p:nvSpPr>
        <p:spPr>
          <a:xfrm>
            <a:off x="1487285" y="6432896"/>
            <a:ext cx="7189075" cy="276999"/>
          </a:xfrm>
          <a:prstGeom prst="rect">
            <a:avLst/>
          </a:prstGeom>
        </p:spPr>
        <p:txBody>
          <a:bodyPr wrap="square">
            <a:spAutoFit/>
          </a:bodyPr>
          <a:lstStyle/>
          <a:p>
            <a:pPr fontAlgn="base"/>
            <a:r>
              <a:rPr lang="en-US" sz="1200" dirty="0">
                <a:solidFill>
                  <a:srgbClr val="7F7F7F"/>
                </a:solidFill>
                <a:latin typeface="Abadi" panose="020B0604020104020204" pitchFamily="34" charset="0"/>
              </a:rPr>
              <a:t>Problem Statement-&gt;Research Purpose-&gt;Data-&gt;</a:t>
            </a:r>
            <a:r>
              <a:rPr lang="en-US" sz="1200" dirty="0">
                <a:solidFill>
                  <a:srgbClr val="FFFFFF"/>
                </a:solidFill>
                <a:latin typeface="Abadi" panose="020B0604020104020204" pitchFamily="34" charset="0"/>
              </a:rPr>
              <a:t>Methodology</a:t>
            </a:r>
            <a:r>
              <a:rPr lang="en-US" sz="1200" dirty="0">
                <a:solidFill>
                  <a:srgbClr val="7F7F7F"/>
                </a:solidFill>
                <a:latin typeface="Abadi" panose="020B0604020104020204" pitchFamily="34" charset="0"/>
              </a:rPr>
              <a:t>-&gt;Findings-&gt;Conclusions-&gt;Recommendations</a:t>
            </a:r>
            <a:r>
              <a:rPr lang="en-US" sz="1200" dirty="0">
                <a:latin typeface="Abadi" panose="020B0604020104020204" pitchFamily="34" charset="0"/>
              </a:rPr>
              <a:t>​</a:t>
            </a:r>
            <a:endParaRPr lang="en-US" sz="1200" b="0" i="0" dirty="0">
              <a:effectLst/>
            </a:endParaRPr>
          </a:p>
        </p:txBody>
      </p:sp>
    </p:spTree>
    <p:extLst>
      <p:ext uri="{BB962C8B-B14F-4D97-AF65-F5344CB8AC3E}">
        <p14:creationId xmlns:p14="http://schemas.microsoft.com/office/powerpoint/2010/main" val="251674575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1122</TotalTime>
  <Words>2146</Words>
  <Application>Microsoft Macintosh PowerPoint</Application>
  <PresentationFormat>Widescreen</PresentationFormat>
  <Paragraphs>435</Paragraphs>
  <Slides>26</Slides>
  <Notes>5</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Abadi</vt:lpstr>
      <vt:lpstr>abadi Book</vt:lpstr>
      <vt:lpstr>Arial</vt:lpstr>
      <vt:lpstr>Bookman Old Style</vt:lpstr>
      <vt:lpstr>Calibri</vt:lpstr>
      <vt:lpstr>Calibri Light</vt:lpstr>
      <vt:lpstr>Franklin Gothic Book</vt:lpstr>
      <vt:lpstr>Times New Roman</vt:lpstr>
      <vt:lpstr>Verdana</vt:lpstr>
      <vt:lpstr>Wingdings 2</vt:lpstr>
      <vt:lpstr>1_RetrospectVTI</vt:lpstr>
      <vt:lpstr>office theme</vt:lpstr>
      <vt:lpstr>PowerPoint Presentation</vt:lpstr>
      <vt:lpstr>                    Agenda</vt:lpstr>
      <vt:lpstr>           Problem Statement</vt:lpstr>
      <vt:lpstr>                Research Purpose</vt:lpstr>
      <vt:lpstr>             Data &amp; Feature Engineering</vt:lpstr>
      <vt:lpstr>   Methodology – Times Series &amp; LSTM</vt:lpstr>
      <vt:lpstr>Methodology – Times Series &amp; LSTM</vt:lpstr>
      <vt:lpstr>                    Portfolio Data</vt:lpstr>
      <vt:lpstr>                         Descriptive Analyses</vt:lpstr>
      <vt:lpstr>Why Reinforcement learning for Portfolio optimization ?</vt:lpstr>
      <vt:lpstr>       Methodology – DQN Reinforcement learning</vt:lpstr>
      <vt:lpstr>Assumptions – Reinforcement learning</vt:lpstr>
      <vt:lpstr>           Hyperparameter tuning </vt:lpstr>
      <vt:lpstr>            Findings – Time Series</vt:lpstr>
      <vt:lpstr>Portfolio Findings and Performance from the DQN Reinforcement learning</vt:lpstr>
      <vt:lpstr>     Findings – DQN Reinforcement Learning</vt:lpstr>
      <vt:lpstr>Findings – DQN Reinforcement Learning</vt:lpstr>
      <vt:lpstr>Back testing (A2C Model)/ cross validations​</vt:lpstr>
      <vt:lpstr>Back testing (A2C Model)/ cross validations​</vt:lpstr>
      <vt:lpstr>Findings – Deep Reinforcement Learning (A2C Model)</vt:lpstr>
      <vt:lpstr>Challenges and Limitations – Deep Reinforcement Learning (A2C Model)</vt:lpstr>
      <vt:lpstr>     Summary and limitations – DQN Model</vt:lpstr>
      <vt:lpstr>              Conclusions </vt:lpstr>
      <vt:lpstr>           Business Recommendations</vt:lpstr>
      <vt:lpstr>                    Thank you </vt:lpstr>
      <vt:lpstr>Findings – Time Series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Darren Lee</dc:creator>
  <cp:lastModifiedBy>Aamer Hussain</cp:lastModifiedBy>
  <cp:revision>233</cp:revision>
  <dcterms:created xsi:type="dcterms:W3CDTF">2021-05-09T13:00:27Z</dcterms:created>
  <dcterms:modified xsi:type="dcterms:W3CDTF">2021-05-29T14:02:36Z</dcterms:modified>
</cp:coreProperties>
</file>